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72" r:id="rId1"/>
  </p:sldMasterIdLst>
  <p:notesMasterIdLst>
    <p:notesMasterId r:id="rId45"/>
  </p:notesMasterIdLst>
  <p:sldIdLst>
    <p:sldId id="256" r:id="rId2"/>
    <p:sldId id="287" r:id="rId3"/>
    <p:sldId id="257" r:id="rId4"/>
    <p:sldId id="306" r:id="rId5"/>
    <p:sldId id="258" r:id="rId6"/>
    <p:sldId id="259" r:id="rId7"/>
    <p:sldId id="307" r:id="rId8"/>
    <p:sldId id="308" r:id="rId9"/>
    <p:sldId id="309" r:id="rId10"/>
    <p:sldId id="260" r:id="rId11"/>
    <p:sldId id="310" r:id="rId12"/>
    <p:sldId id="311" r:id="rId13"/>
    <p:sldId id="312" r:id="rId14"/>
    <p:sldId id="313" r:id="rId15"/>
    <p:sldId id="314" r:id="rId16"/>
    <p:sldId id="315" r:id="rId17"/>
    <p:sldId id="317" r:id="rId18"/>
    <p:sldId id="316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286" r:id="rId32"/>
    <p:sldId id="330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331" r:id="rId44"/>
  </p:sldIdLst>
  <p:sldSz cx="9144000" cy="5143500" type="screen16x9"/>
  <p:notesSz cx="6858000" cy="9144000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 varScale="1">
        <p:scale>
          <a:sx n="86" d="100"/>
          <a:sy n="86" d="100"/>
        </p:scale>
        <p:origin x="876" y="9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150" d="100"/>
          <a:sy n="150" d="100"/>
        </p:scale>
        <p:origin x="726" y="-27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6113E-9B44-4EFC-9990-EF0789DBD0D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4F5F5-A8AA-4BC1-84A0-54BF991CD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8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ký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lệnh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Ribbon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ở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góc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khởi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chạy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Mini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ký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tắt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Shortcut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ký</a:t>
            </a:r>
            <a:r>
              <a:rPr lang="es-MX" sz="9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s-MX" sz="9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s-MX" sz="9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s-MX" sz="9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tắt</a:t>
            </a:r>
            <a:r>
              <a:rPr lang="es-MX" sz="9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s-MX" sz="9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endParaRPr lang="es-MX" sz="9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ngữ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(Contextual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ký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ký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Contextual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Arial" panose="020B0604020202020204" pitchFamily="34" charset="0"/>
              <a:buNone/>
            </a:pPr>
            <a:endParaRPr lang="en-US" dirty="0" smtClean="0"/>
          </a:p>
          <a:p>
            <a:r>
              <a:rPr lang="es-MX" sz="900" b="1" i="1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Chú</a:t>
            </a:r>
            <a:r>
              <a:rPr lang="es-MX" sz="900" b="1" i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ý:</a:t>
            </a:r>
            <a:endParaRPr lang="en-US" sz="9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Không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tất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lệnh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đều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thể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tắt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biết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tắt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bạn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trò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lệnh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xem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tắt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mẹo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màn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hình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ScreenTip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endParaRPr lang="en-US" sz="9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tắt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ScreenTip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Display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kiểm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Shortcut key on ScreenTips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678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thụt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Paragraph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Thụt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Indentation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nút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thụt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lế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nút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thụt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Combo Box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Special: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thụt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toàn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bộ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 Line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thụt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thứ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Hanging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thụt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từ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thứ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bản.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nút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By: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thiết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lập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khoảng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thụt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cụ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thể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tùy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Special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Mirror indents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điều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thụt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chẵn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14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kiểm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soát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với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nhau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cùng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 and Page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Breaks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Pagination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together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cùng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liền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kề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 and Page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Breaks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Pagination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next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27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285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498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dừng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Paragraph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dừng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Stop):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nút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 stop position: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Alignment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Leader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nút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081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Chú</a:t>
            </a:r>
            <a:r>
              <a:rPr lang="en-US" baseline="0" dirty="0" smtClean="0"/>
              <a:t> ý: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</a:t>
            </a:r>
            <a:r>
              <a:rPr lang="vi-VN" dirty="0" smtClean="0"/>
              <a:t>hấp chuột một lần (</a:t>
            </a:r>
            <a:r>
              <a:rPr lang="vi-VN" b="1" dirty="0" smtClean="0"/>
              <a:t>Single click</a:t>
            </a:r>
            <a:r>
              <a:rPr lang="vi-VN" dirty="0" smtClean="0"/>
              <a:t>) vào Format Painter, bạn sẽ dán định dạng chỉ một lần duy nhất. </a:t>
            </a:r>
            <a:endParaRPr lang="en-US" dirty="0" smtClean="0"/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</a:t>
            </a:r>
            <a:r>
              <a:rPr lang="vi-VN" dirty="0" smtClean="0"/>
              <a:t>hấp đúp chuột (</a:t>
            </a:r>
            <a:r>
              <a:rPr lang="vi-VN" b="1" dirty="0" smtClean="0"/>
              <a:t>Double click</a:t>
            </a:r>
            <a:r>
              <a:rPr lang="vi-VN" dirty="0" smtClean="0"/>
              <a:t>) vào Format Painter, bạn sẽ dán định dạng nhiều lần cho nhiều mẫu văn bản.</a:t>
            </a:r>
          </a:p>
          <a:p>
            <a:endParaRPr lang="en-US" dirty="0" smtClean="0"/>
          </a:p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Format Painter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Painter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sao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chép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đúp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Painter</a:t>
            </a:r>
            <a:r>
              <a:rPr lang="es-MX" sz="9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đúp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Paint</a:t>
            </a:r>
            <a:r>
              <a:rPr lang="es-MX" sz="9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Cây</a:t>
            </a:r>
            <a:r>
              <a:rPr lang="es-MX" sz="9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cọ</a:t>
            </a:r>
            <a:r>
              <a:rPr lang="es-MX" sz="9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mẫu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tắt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sao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chép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tổ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V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Tắt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Painter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Painter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566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154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695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983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Quick Styles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Quick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rộng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cửa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sổ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MX" sz="900" b="1" i="1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Chú</a:t>
            </a:r>
            <a:r>
              <a:rPr lang="es-MX" sz="900" b="1" i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ý:</a:t>
            </a:r>
            <a:endParaRPr lang="en-US" sz="9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áp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thường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ký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¶</a:t>
            </a:r>
            <a:endParaRPr lang="en-US" sz="9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Trỏ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tính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năng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Live </a:t>
            </a:r>
            <a:r>
              <a:rPr lang="es-MX" sz="9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Preview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sẽ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bạn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biết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áp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thì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sẽ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như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thế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nào</a:t>
            </a:r>
            <a:r>
              <a:rPr lang="es-MX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158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 sz="9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lvl="0" indent="-228600">
              <a:buFont typeface="+mj-lt"/>
              <a:buAutoNum type="arabicPeriod"/>
            </a:pPr>
            <a:endParaRPr lang="en-US" sz="9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024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1006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 Pane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khởi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chạy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Modify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thông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Modify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Modify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thông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Modify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mới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a Style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 Pane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Style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New Style from Formatting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nút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Modify…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New Style from Formatting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420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i="1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Chú</a:t>
            </a:r>
            <a:r>
              <a:rPr lang="en-US" sz="900" b="1" i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ý:</a:t>
            </a:r>
            <a:endParaRPr lang="en-US" sz="9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Thông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thường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Bullet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thường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sắp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xếp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thứ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Alphabet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93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Bullets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 3" panose="05040102010807070707" pitchFamily="18" charset="2"/>
              </a:rPr>
              <a:t>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Bullets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 Toolbar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 3" panose="05040102010807070707" pitchFamily="18" charset="2"/>
              </a:rPr>
              <a:t>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mới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(New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Bullet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từ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Font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đặc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biệt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New Bullet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nút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Symbol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nếu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ký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mới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từ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hình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ảnh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(Picture):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New Bullet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nút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Picture…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Điều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hướng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Browse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đến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thư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Folder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chứa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hình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ảnh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máy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tính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OneDrive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chủ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đề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ảnh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tìm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tìm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kiếm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Bing Image Search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Search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hình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ảnh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Sắp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xếp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thứ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Alphabet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Sort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tùy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Ascending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từ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a-z)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Decending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từ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z-a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900" b="1" i="1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900" b="1" i="1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Chú</a:t>
            </a:r>
            <a:r>
              <a:rPr lang="en-US" sz="900" b="1" i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ý:</a:t>
            </a:r>
            <a:endParaRPr lang="en-US" sz="9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Word,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ký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Bullet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nhờ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tính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năng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Autocorrect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ký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gõ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ở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Spacebar.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ký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này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gồm</a:t>
            </a:r>
            <a:r>
              <a:rPr lang="en-US" sz="9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-, --, &gt;, -&gt;, =&gt;, *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sẽ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-,</a:t>
            </a:r>
            <a:r>
              <a:rPr lang="en-US" sz="9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</a:t>
            </a:r>
            <a:r>
              <a:rPr lang="en-US" sz="9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</a:t>
            </a:r>
            <a:r>
              <a:rPr lang="en-US" sz="9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</a:t>
            </a:r>
            <a:r>
              <a:rPr lang="en-US" sz="9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</a:t>
            </a:r>
            <a:r>
              <a:rPr lang="en-US" sz="9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9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</a:t>
            </a:r>
            <a:r>
              <a:rPr lang="en-US" sz="9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tương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n-US" sz="9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9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khoảng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Indent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Adjust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Indents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vị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trí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Bullet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position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indent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vị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trí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Xóa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Bullets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Bullets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 Toolbar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116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(Numbered List)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Numbering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 3" panose="05040102010807070707" pitchFamily="18" charset="2"/>
              </a:rPr>
              <a:t>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 Toolbar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 3" panose="05040102010807070707" pitchFamily="18" charset="2"/>
              </a:rPr>
              <a:t>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mới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(New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…):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New Number Format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New Number Format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 style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ký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 Format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căn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Alignment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khoảng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Indent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Adjust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Indents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vị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trí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Bullet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position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giảm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indent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vị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trí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Xóa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 Toolbar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694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đa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Thiết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lập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tổ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chức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Mutilevel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Demote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)/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nút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 Indent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Decrease Indent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đa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 List Level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thay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đổi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mới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New Multilevel List…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new Multilevel list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level to modify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Level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 formatting for number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Font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chữ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 style for this level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Bullet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Link level to Style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nếu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Level to show in gallery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mức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Level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ListNum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field list name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đặt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nếu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 at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quy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đang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Restart list after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bắt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đa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thông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căn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thụt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đang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Xóa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dấu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đầu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Numbering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Bullets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Bullets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 Toolbar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0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WordArt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Tạo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WordArt: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mẫu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thư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viện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Formating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WordArt: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đường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viền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chứa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,…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WordArt: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chứa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nội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thư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viện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 (WordArt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Gallery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 3" panose="05040102010807070707" pitchFamily="18" charset="2"/>
              </a:rPr>
              <a:t>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cạnh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đổi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màu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nền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Outline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 3" panose="05040102010807070707" pitchFamily="18" charset="2"/>
              </a:rPr>
              <a:t>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cạnh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đổi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màu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viền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đổi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200150" lvl="3" indent="-171450">
              <a:buFont typeface="Arial" panose="020B0604020202020204" pitchFamily="34" charset="0"/>
              <a:buChar char="•"/>
            </a:pP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Shadow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đổ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bóng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1200150" lvl="3" indent="-171450">
              <a:buFont typeface="Arial" panose="020B0604020202020204" pitchFamily="34" charset="0"/>
              <a:buChar char="•"/>
            </a:pP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Reflection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chiếu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1200150" lvl="3" indent="-171450">
              <a:buFont typeface="Arial" panose="020B0604020202020204" pitchFamily="34" charset="0"/>
              <a:buChar char="•"/>
            </a:pP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Glow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chói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sang;</a:t>
            </a:r>
          </a:p>
          <a:p>
            <a:pPr marL="1200150" lvl="3" indent="-171450">
              <a:buFont typeface="Arial" panose="020B0604020202020204" pitchFamily="34" charset="0"/>
              <a:buChar char="•"/>
            </a:pP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vát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cạnh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1200150" lvl="3" indent="-171450">
              <a:buFont typeface="Arial" panose="020B0604020202020204" pitchFamily="34" charset="0"/>
              <a:buChar char="•"/>
            </a:pP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 Rotation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xoay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chiều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1200150" lvl="3" indent="-171450">
              <a:buFont typeface="Arial" panose="020B0604020202020204" pitchFamily="34" charset="0"/>
              <a:buChar char="•"/>
            </a:pP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Transform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biến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đổi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hình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Thay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đổi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thông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Parameters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Dưới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thư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viện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mỗi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nội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đường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viền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Shape Pane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Options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marL="1200150" lvl="3" indent="-171450" fontAlgn="base">
              <a:buFont typeface="Arial" panose="020B0604020202020204" pitchFamily="34" charset="0"/>
              <a:buChar char="•"/>
            </a:pP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 &amp; Line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nền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đường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viền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1200150" lvl="3" indent="-171450" fontAlgn="base">
              <a:buFont typeface="Arial" panose="020B0604020202020204" pitchFamily="34" charset="0"/>
              <a:buChar char="•"/>
            </a:pP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Shadow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Reflection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,…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1200150" lvl="3" indent="-171450" fontAlgn="base">
              <a:buFont typeface="Arial" panose="020B0604020202020204" pitchFamily="34" charset="0"/>
              <a:buChar char="•"/>
            </a:pP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 &amp; Properties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bố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cục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thuộc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tính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</a:t>
            </a:r>
            <a:endParaRPr lang="en-US" sz="90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Options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marL="1200150" lvl="3" indent="-171450" fontAlgn="base">
              <a:buFont typeface="Arial" panose="020B0604020202020204" pitchFamily="34" charset="0"/>
              <a:buChar char="•"/>
            </a:pP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Fill &amp; Outline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nền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viền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ký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bản;</a:t>
            </a:r>
          </a:p>
          <a:p>
            <a:pPr marL="1200150" lvl="3" indent="-171450" fontAlgn="base">
              <a:buFont typeface="Arial" panose="020B0604020202020204" pitchFamily="34" charset="0"/>
              <a:buChar char="•"/>
            </a:pP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Effects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hiệu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ứng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bản;</a:t>
            </a:r>
          </a:p>
          <a:p>
            <a:pPr marL="1200150" lvl="3" indent="-171450" fontAlgn="base">
              <a:buFont typeface="Arial" panose="020B0604020202020204" pitchFamily="34" charset="0"/>
              <a:buChar char="•"/>
            </a:pPr>
            <a:r>
              <a:rPr lang="en-US" sz="9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Layout &amp; Properties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Bố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cục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thuộc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tính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062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917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596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98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 sz="9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lvl="0" indent="-228600">
              <a:buFont typeface="+mj-lt"/>
              <a:buAutoNum type="arabicPeriod"/>
            </a:pPr>
            <a:endParaRPr lang="en-US" sz="9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822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359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435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38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004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547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3757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0131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1850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7467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32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 sz="9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lvl="0" indent="-228600">
              <a:buFont typeface="+mj-lt"/>
              <a:buAutoNum type="arabicPeriod"/>
            </a:pPr>
            <a:endParaRPr lang="en-US" sz="9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06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Font: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khởi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chạy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Ctrl+D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Font: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Advaced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tính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năng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en-US" sz="9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lvl="0" indent="-228600">
              <a:buFont typeface="+mj-lt"/>
              <a:buAutoNum type="arabicPeriod"/>
            </a:pPr>
            <a:endParaRPr lang="en-US" sz="9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29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71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căn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chỉnh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lệnh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Ribbon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Left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Center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Right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Justify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tắt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Shortcut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keys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bản: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L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giữa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+R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J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đều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khởi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chạy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ngữ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cảnh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Indents and Spacing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phần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General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Alignment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kiểu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căn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lề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như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muốn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09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thay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đổi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khoảng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Ribbon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thẻ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 and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Spacing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khoảng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phím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tắt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+ 1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thiết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lập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Single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+ 5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thiết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lập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1.5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and a Half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+ 2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thiết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lập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đôi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Double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 and Paragraph Spacing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 Spacing Options…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  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khởi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chạy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phải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ngữ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cảnh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Spacing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Combo box Line spacing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khoáng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mũi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tên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At: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giảm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khoảng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dòng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18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thao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thiết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lập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khoảng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giữa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Ribbon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chuột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bản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 and Paragraph Spacing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-&gt; </a:t>
            </a:r>
            <a:r>
              <a:rPr lang="en-US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Space Before/After Paragraph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Mở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Paragraph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vùng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Spacing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nhấp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chọn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nút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tăng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giảm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ở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Before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hoặc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9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</a:t>
            </a:r>
            <a:r>
              <a:rPr lang="es-MX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r>
              <a:rPr lang="en-US" b="1" i="1" u="sng" dirty="0" err="1" smtClean="0"/>
              <a:t>Chú</a:t>
            </a:r>
            <a:r>
              <a:rPr lang="en-US" b="1" i="1" u="sng" baseline="0" dirty="0" smtClean="0"/>
              <a:t> ý</a:t>
            </a:r>
            <a:r>
              <a:rPr lang="en-US" baseline="0" dirty="0" smtClean="0"/>
              <a:t>: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hộp</a:t>
            </a:r>
            <a:r>
              <a:rPr lang="en-US" dirty="0" smtClean="0"/>
              <a:t>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b="1" dirty="0" smtClean="0"/>
              <a:t>Don’t add space between paragraphs of the same style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khoảng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giữa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bản </a:t>
            </a: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kiểu</a:t>
            </a:r>
            <a:r>
              <a:rPr lang="en-US" dirty="0" smtClean="0"/>
              <a:t> </a:t>
            </a:r>
            <a:r>
              <a:rPr lang="en-US" dirty="0" err="1" smtClean="0"/>
              <a:t>sẽ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vô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4F5F5-A8AA-4BC1-84A0-54BF991CD31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74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Title Slide">
    <p:bg>
      <p:bgPr>
        <a:blipFill dpi="0" rotWithShape="1">
          <a:blip r:embed="rId2">
            <a:alphaModFix amt="6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57196" y="1293415"/>
            <a:ext cx="6527207" cy="977579"/>
          </a:xfrm>
        </p:spPr>
        <p:txBody>
          <a:bodyPr>
            <a:noAutofit/>
          </a:bodyPr>
          <a:lstStyle>
            <a:lvl1pPr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57197" y="2525757"/>
            <a:ext cx="6527206" cy="685800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itchFamily="18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43430"/>
            <a:ext cx="1133534" cy="4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80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010400" cy="533400"/>
          </a:xfrm>
        </p:spPr>
        <p:txBody>
          <a:bodyPr/>
          <a:lstStyle>
            <a:lvl1pPr>
              <a:defRPr b="0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123950"/>
            <a:ext cx="8229600" cy="3429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50" b="0">
                <a:cs typeface="Arial" charset="0"/>
              </a:defRPr>
            </a:lvl1pPr>
          </a:lstStyle>
          <a:p>
            <a:fld id="{3666938D-6E01-40AE-BE27-E7323976FC9E}" type="datetime1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50" b="0">
                <a:cs typeface="Arial" charset="0"/>
              </a:defRPr>
            </a:lvl1pPr>
          </a:lstStyle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 b="0"/>
            </a:lvl1pPr>
          </a:lstStyle>
          <a:p>
            <a:fld id="{E49F9262-1392-45F9-82B8-E6BAB6B74FE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7264"/>
            <a:ext cx="1133534" cy="4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69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50" b="0">
                <a:cs typeface="Arial" charset="0"/>
              </a:defRPr>
            </a:lvl1pPr>
          </a:lstStyle>
          <a:p>
            <a:fld id="{F4426846-B55B-4708-B74B-A8C90A649460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50" b="0">
                <a:cs typeface="Arial" charset="0"/>
              </a:defRPr>
            </a:lvl1pPr>
          </a:lstStyle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 b="0"/>
            </a:lvl1pPr>
          </a:lstStyle>
          <a:p>
            <a:fld id="{E49F9262-1392-45F9-82B8-E6BAB6B74FE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7264"/>
            <a:ext cx="1133534" cy="4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891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50" b="0">
                <a:cs typeface="Arial" charset="0"/>
              </a:defRPr>
            </a:lvl1pPr>
          </a:lstStyle>
          <a:p>
            <a:fld id="{881C5E52-AF91-40F7-AB2B-E9960B7F9F7A}" type="datetime1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50" b="0">
                <a:cs typeface="Arial" charset="0"/>
              </a:defRPr>
            </a:lvl1pPr>
          </a:lstStyle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 b="0"/>
            </a:lvl1pPr>
          </a:lstStyle>
          <a:p>
            <a:fld id="{E49F9262-1392-45F9-82B8-E6BAB6B74FE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7264"/>
            <a:ext cx="1133534" cy="4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360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43450"/>
            <a:ext cx="2133600" cy="273844"/>
          </a:xfrm>
          <a:prstGeom prst="rect">
            <a:avLst/>
          </a:prstGeom>
        </p:spPr>
        <p:txBody>
          <a:bodyPr/>
          <a:lstStyle>
            <a:lvl1pPr algn="ctr">
              <a:defRPr sz="105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3AA8688-6716-4908-A045-4A4F76776BC0}" type="datetime1">
              <a:rPr lang="en-US" smtClean="0"/>
              <a:t>5/22/2019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43450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05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0557" y="4743450"/>
            <a:ext cx="2133600" cy="273844"/>
          </a:xfrm>
          <a:prstGeom prst="rect">
            <a:avLst/>
          </a:prstGeom>
        </p:spPr>
        <p:txBody>
          <a:bodyPr/>
          <a:lstStyle>
            <a:lvl1pPr algn="ctr">
              <a:defRPr sz="105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49F9262-1392-45F9-82B8-E6BAB6B74FE5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7264"/>
            <a:ext cx="1133534" cy="4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1555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855838"/>
            <a:ext cx="8229600" cy="3742303"/>
          </a:xfrm>
          <a:prstGeom prst="rect">
            <a:avLst/>
          </a:prstGeom>
        </p:spPr>
        <p:txBody>
          <a:bodyPr/>
          <a:lstStyle>
            <a:lvl1pPr marL="342892" indent="-342892">
              <a:buClr>
                <a:srgbClr val="0081C4"/>
              </a:buClr>
              <a:buSzPct val="70000"/>
              <a:buFont typeface="Wingdings" charset="2"/>
              <a:buChar char="§"/>
              <a:defRPr sz="2200">
                <a:solidFill>
                  <a:schemeClr val="tx1"/>
                </a:solidFill>
                <a:latin typeface="+mn-lt"/>
                <a:cs typeface="Segoe Light"/>
              </a:defRPr>
            </a:lvl1pPr>
            <a:lvl2pPr marL="800080" indent="-342892">
              <a:buClr>
                <a:srgbClr val="0081C4"/>
              </a:buClr>
              <a:buSzPct val="70000"/>
              <a:buFont typeface="Wingdings" charset="2"/>
              <a:buChar char="§"/>
              <a:defRPr sz="2200">
                <a:latin typeface="+mn-lt"/>
                <a:cs typeface="Segoe Light"/>
              </a:defRPr>
            </a:lvl2pPr>
            <a:lvl3pPr marL="1257269" indent="-342892">
              <a:buClr>
                <a:srgbClr val="0081C4"/>
              </a:buClr>
              <a:buSzPct val="70000"/>
              <a:buFont typeface="Wingdings" charset="2"/>
              <a:buChar char="§"/>
              <a:defRPr sz="1800">
                <a:latin typeface="+mn-lt"/>
                <a:cs typeface="Segoe Light"/>
              </a:defRPr>
            </a:lvl3pPr>
            <a:lvl4pPr marL="1657309" indent="-285743">
              <a:buClr>
                <a:srgbClr val="0081C4"/>
              </a:buClr>
              <a:buSzPct val="70000"/>
              <a:buFont typeface="Wingdings" charset="2"/>
              <a:buChar char="§"/>
              <a:defRPr sz="1600">
                <a:latin typeface="+mn-lt"/>
                <a:cs typeface="Segoe Light"/>
              </a:defRPr>
            </a:lvl4pPr>
            <a:lvl5pPr marL="2114498" indent="-285743">
              <a:buClr>
                <a:srgbClr val="0081C4"/>
              </a:buClr>
              <a:buSzPct val="70000"/>
              <a:buFont typeface="Wingdings" charset="2"/>
              <a:buChar char="§"/>
              <a:defRPr sz="1400">
                <a:latin typeface="+mn-lt"/>
                <a:cs typeface="Segoe 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xfrm>
            <a:off x="457200" y="4743450"/>
            <a:ext cx="2133600" cy="274638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fld id="{73AA8688-6716-4908-A045-4A4F76776BC0}" type="datetime1">
              <a:rPr lang="en-US" smtClean="0"/>
              <a:t>5/22/2019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124200" y="4743450"/>
            <a:ext cx="2895600" cy="274638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440557" y="474345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solidFill>
                  <a:srgbClr val="898989"/>
                </a:solidFill>
              </a:defRPr>
            </a:lvl1pPr>
          </a:lstStyle>
          <a:p>
            <a:fld id="{E49F9262-1392-45F9-82B8-E6BAB6B74FE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7264"/>
            <a:ext cx="1133534" cy="4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08670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7CFD-68A7-44BD-868F-BAE91B4CD83F}" type="datetime1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27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448655" y="285750"/>
            <a:ext cx="723814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5" name="Rectangle 4"/>
          <p:cNvSpPr/>
          <p:nvPr/>
        </p:nvSpPr>
        <p:spPr>
          <a:xfrm>
            <a:off x="194481" y="184026"/>
            <a:ext cx="939053" cy="6595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80" y="222684"/>
            <a:ext cx="1141160" cy="659532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43450"/>
            <a:ext cx="2133600" cy="273844"/>
          </a:xfrm>
          <a:prstGeom prst="rect">
            <a:avLst/>
          </a:prstGeom>
        </p:spPr>
        <p:txBody>
          <a:bodyPr/>
          <a:lstStyle>
            <a:lvl1pPr algn="ctr">
              <a:defRPr sz="105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3AA8688-6716-4908-A045-4A4F76776BC0}" type="datetime1">
              <a:rPr lang="en-US" smtClean="0"/>
              <a:t>5/22/2019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43450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05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0861" y="4743450"/>
            <a:ext cx="2133600" cy="273844"/>
          </a:xfrm>
          <a:prstGeom prst="rect">
            <a:avLst/>
          </a:prstGeom>
        </p:spPr>
        <p:txBody>
          <a:bodyPr/>
          <a:lstStyle>
            <a:lvl1pPr algn="ctr">
              <a:defRPr sz="105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49F9262-1392-45F9-82B8-E6BAB6B74FE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7264"/>
            <a:ext cx="1133534" cy="4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62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itchFamily="34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itchFamily="34" charset="0"/>
        </a:defRPr>
      </a:lvl6pPr>
      <a:lvl7pPr marL="914378" algn="l" rtl="0" eaLnBrk="1" fontAlgn="base" hangingPunct="1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itchFamily="34" charset="0"/>
        </a:defRPr>
      </a:lvl9pPr>
    </p:titleStyle>
    <p:bodyStyle>
      <a:lvl1pPr marL="225425" indent="-22542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461963" indent="-236538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688975" indent="-2270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914400" indent="-22542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089025" indent="-17462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tmp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mp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tm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tmp"/><Relationship Id="rId5" Type="http://schemas.openxmlformats.org/officeDocument/2006/relationships/image" Target="../media/image7.tmp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tmp"/><Relationship Id="rId5" Type="http://schemas.openxmlformats.org/officeDocument/2006/relationships/image" Target="../media/image10.tmp"/><Relationship Id="rId4" Type="http://schemas.openxmlformats.org/officeDocument/2006/relationships/image" Target="../media/image9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sz="2500" dirty="0" smtClean="0"/>
              <a:t>MOS WORD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900" dirty="0" err="1" smtClean="0"/>
              <a:t>Bài</a:t>
            </a:r>
            <a:r>
              <a:rPr lang="en-US" sz="2900" dirty="0" smtClean="0"/>
              <a:t> 3: </a:t>
            </a:r>
            <a:r>
              <a:rPr lang="en-US" sz="2900" dirty="0" err="1"/>
              <a:t>Đ</a:t>
            </a:r>
            <a:r>
              <a:rPr lang="en-US" sz="2900" dirty="0" err="1" smtClean="0"/>
              <a:t>ịnh</a:t>
            </a:r>
            <a:r>
              <a:rPr lang="en-US" sz="2900" dirty="0" smtClean="0"/>
              <a:t> </a:t>
            </a:r>
            <a:r>
              <a:rPr lang="en-US" sz="2900" dirty="0" err="1" smtClean="0"/>
              <a:t>dạng</a:t>
            </a:r>
            <a:r>
              <a:rPr lang="en-US" sz="2900" dirty="0" smtClean="0"/>
              <a:t> </a:t>
            </a:r>
            <a:r>
              <a:rPr lang="en-US" sz="2900" dirty="0" err="1" smtClean="0"/>
              <a:t>văn</a:t>
            </a:r>
            <a:r>
              <a:rPr lang="en-US" sz="2900" dirty="0" smtClean="0"/>
              <a:t> bản </a:t>
            </a:r>
            <a:r>
              <a:rPr lang="en-US" sz="2900" dirty="0" err="1" smtClean="0"/>
              <a:t>và</a:t>
            </a:r>
            <a:r>
              <a:rPr lang="en-US" sz="2900" dirty="0" smtClean="0"/>
              <a:t> </a:t>
            </a:r>
            <a:r>
              <a:rPr lang="en-US" sz="2900" dirty="0" err="1" smtClean="0"/>
              <a:t>đoạn</a:t>
            </a:r>
            <a:r>
              <a:rPr lang="en-US" sz="2900" dirty="0" smtClean="0"/>
              <a:t> </a:t>
            </a:r>
            <a:r>
              <a:rPr lang="en-US" sz="2900" dirty="0" err="1" smtClean="0"/>
              <a:t>văn</a:t>
            </a:r>
            <a:r>
              <a:rPr lang="en-US" sz="2900" dirty="0" smtClean="0"/>
              <a:t> bản</a:t>
            </a:r>
            <a:endParaRPr lang="en-US" sz="2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algn="l"/>
            <a:r>
              <a:rPr lang="en-US" dirty="0" smtClean="0"/>
              <a:t>Created by: IIG Vietnam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9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Định</a:t>
            </a:r>
            <a:r>
              <a:rPr lang="es-MX" dirty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các</a:t>
            </a:r>
            <a:r>
              <a:rPr lang="es-MX" dirty="0"/>
              <a:t> </a:t>
            </a:r>
            <a:r>
              <a:rPr lang="es-MX" dirty="0" err="1"/>
              <a:t>đoạn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1058141"/>
            <a:ext cx="8321040" cy="2719802"/>
          </a:xfrm>
        </p:spPr>
        <p:txBody>
          <a:bodyPr/>
          <a:lstStyle/>
          <a:p>
            <a:pPr algn="just"/>
            <a:r>
              <a:rPr lang="es-MX" dirty="0" err="1" smtClean="0"/>
              <a:t>Là</a:t>
            </a:r>
            <a:r>
              <a:rPr lang="es-MX" dirty="0" smtClean="0"/>
              <a:t> </a:t>
            </a:r>
            <a:r>
              <a:rPr lang="es-MX" dirty="0" err="1"/>
              <a:t>việc</a:t>
            </a:r>
            <a:r>
              <a:rPr lang="es-MX" dirty="0"/>
              <a:t> </a:t>
            </a:r>
            <a:r>
              <a:rPr lang="es-MX" dirty="0" err="1"/>
              <a:t>áp</a:t>
            </a:r>
            <a:r>
              <a:rPr lang="es-MX" dirty="0"/>
              <a:t> </a:t>
            </a:r>
            <a:r>
              <a:rPr lang="es-MX" dirty="0" err="1"/>
              <a:t>dụng</a:t>
            </a:r>
            <a:r>
              <a:rPr lang="es-MX" dirty="0"/>
              <a:t> </a:t>
            </a:r>
            <a:r>
              <a:rPr lang="es-MX" dirty="0" err="1"/>
              <a:t>các</a:t>
            </a:r>
            <a:r>
              <a:rPr lang="es-MX" dirty="0"/>
              <a:t> </a:t>
            </a:r>
            <a:r>
              <a:rPr lang="es-MX" dirty="0" err="1"/>
              <a:t>định</a:t>
            </a:r>
            <a:r>
              <a:rPr lang="es-MX" dirty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nhằm</a:t>
            </a:r>
            <a:r>
              <a:rPr lang="es-MX" dirty="0"/>
              <a:t> </a:t>
            </a:r>
            <a:r>
              <a:rPr lang="es-MX" dirty="0" err="1"/>
              <a:t>thay</a:t>
            </a:r>
            <a:r>
              <a:rPr lang="es-MX" dirty="0"/>
              <a:t> </a:t>
            </a:r>
            <a:r>
              <a:rPr lang="es-MX" dirty="0" err="1"/>
              <a:t>đổi</a:t>
            </a:r>
            <a:r>
              <a:rPr lang="es-MX" dirty="0"/>
              <a:t> </a:t>
            </a:r>
            <a:r>
              <a:rPr lang="es-MX" dirty="0" err="1"/>
              <a:t>vị</a:t>
            </a:r>
            <a:r>
              <a:rPr lang="es-MX" dirty="0"/>
              <a:t> </a:t>
            </a:r>
            <a:r>
              <a:rPr lang="es-MX" dirty="0" err="1"/>
              <a:t>trí</a:t>
            </a:r>
            <a:r>
              <a:rPr lang="es-MX" dirty="0"/>
              <a:t>, </a:t>
            </a:r>
            <a:r>
              <a:rPr lang="es-MX" dirty="0" err="1"/>
              <a:t>diện</a:t>
            </a:r>
            <a:r>
              <a:rPr lang="es-MX" dirty="0"/>
              <a:t> </a:t>
            </a:r>
            <a:r>
              <a:rPr lang="es-MX" dirty="0" err="1"/>
              <a:t>mạo</a:t>
            </a:r>
            <a:r>
              <a:rPr lang="es-MX" dirty="0"/>
              <a:t>, </a:t>
            </a:r>
            <a:r>
              <a:rPr lang="es-MX" dirty="0" err="1"/>
              <a:t>và</a:t>
            </a:r>
            <a:r>
              <a:rPr lang="es-MX" dirty="0"/>
              <a:t> </a:t>
            </a:r>
            <a:r>
              <a:rPr lang="es-MX" dirty="0" err="1"/>
              <a:t>tính</a:t>
            </a:r>
            <a:r>
              <a:rPr lang="es-MX" dirty="0"/>
              <a:t> </a:t>
            </a:r>
            <a:r>
              <a:rPr lang="es-MX" dirty="0" err="1"/>
              <a:t>chất</a:t>
            </a:r>
            <a:r>
              <a:rPr lang="es-MX" dirty="0"/>
              <a:t> </a:t>
            </a:r>
            <a:r>
              <a:rPr lang="es-MX" dirty="0" err="1"/>
              <a:t>của</a:t>
            </a:r>
            <a:r>
              <a:rPr lang="es-MX" dirty="0"/>
              <a:t> </a:t>
            </a:r>
            <a:r>
              <a:rPr lang="es-MX" dirty="0" err="1"/>
              <a:t>đoạn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 </a:t>
            </a:r>
            <a:r>
              <a:rPr lang="es-MX" dirty="0" err="1"/>
              <a:t>bao</a:t>
            </a:r>
            <a:r>
              <a:rPr lang="es-MX" dirty="0"/>
              <a:t> </a:t>
            </a:r>
            <a:r>
              <a:rPr lang="es-MX" dirty="0" err="1"/>
              <a:t>gồm</a:t>
            </a:r>
            <a:r>
              <a:rPr lang="es-MX" dirty="0"/>
              <a:t>: </a:t>
            </a:r>
            <a:r>
              <a:rPr lang="es-MX" dirty="0" err="1"/>
              <a:t>căn</a:t>
            </a:r>
            <a:r>
              <a:rPr lang="es-MX" dirty="0"/>
              <a:t> </a:t>
            </a:r>
            <a:r>
              <a:rPr lang="es-MX" dirty="0" err="1"/>
              <a:t>chỉnh</a:t>
            </a:r>
            <a:r>
              <a:rPr lang="es-MX" dirty="0"/>
              <a:t> (</a:t>
            </a:r>
            <a:r>
              <a:rPr lang="es-MX" b="1" dirty="0" err="1"/>
              <a:t>Alignment</a:t>
            </a:r>
            <a:r>
              <a:rPr lang="es-MX" dirty="0"/>
              <a:t>), </a:t>
            </a:r>
            <a:r>
              <a:rPr lang="es-MX" b="1" dirty="0" err="1"/>
              <a:t>Tab</a:t>
            </a:r>
            <a:r>
              <a:rPr lang="es-MX" dirty="0"/>
              <a:t> </a:t>
            </a:r>
            <a:r>
              <a:rPr lang="es-MX" dirty="0" err="1"/>
              <a:t>dừng</a:t>
            </a:r>
            <a:r>
              <a:rPr lang="es-MX" dirty="0"/>
              <a:t>, </a:t>
            </a:r>
            <a:r>
              <a:rPr lang="es-MX" dirty="0" err="1"/>
              <a:t>thụt</a:t>
            </a:r>
            <a:r>
              <a:rPr lang="es-MX" dirty="0"/>
              <a:t> </a:t>
            </a:r>
            <a:r>
              <a:rPr lang="es-MX" dirty="0" err="1"/>
              <a:t>lề</a:t>
            </a:r>
            <a:r>
              <a:rPr lang="es-MX" dirty="0"/>
              <a:t> (</a:t>
            </a:r>
            <a:r>
              <a:rPr lang="es-MX" b="1" dirty="0" err="1"/>
              <a:t>Indent</a:t>
            </a:r>
            <a:r>
              <a:rPr lang="es-MX" dirty="0"/>
              <a:t>), </a:t>
            </a:r>
            <a:r>
              <a:rPr lang="es-MX" dirty="0" err="1"/>
              <a:t>khoảng</a:t>
            </a:r>
            <a:r>
              <a:rPr lang="es-MX" dirty="0"/>
              <a:t> </a:t>
            </a:r>
            <a:r>
              <a:rPr lang="es-MX" dirty="0" err="1"/>
              <a:t>cách</a:t>
            </a:r>
            <a:r>
              <a:rPr lang="es-MX" dirty="0"/>
              <a:t> </a:t>
            </a:r>
            <a:r>
              <a:rPr lang="es-MX" dirty="0" err="1"/>
              <a:t>dòng</a:t>
            </a:r>
            <a:r>
              <a:rPr lang="es-MX" dirty="0"/>
              <a:t> (</a:t>
            </a:r>
            <a:r>
              <a:rPr lang="es-MX" b="1" dirty="0"/>
              <a:t>Line </a:t>
            </a:r>
            <a:r>
              <a:rPr lang="es-MX" b="1" dirty="0" err="1"/>
              <a:t>Spacing</a:t>
            </a:r>
            <a:r>
              <a:rPr lang="es-MX" dirty="0"/>
              <a:t>)… </a:t>
            </a:r>
            <a:endParaRPr lang="en-US" dirty="0"/>
          </a:p>
          <a:p>
            <a:pPr algn="just"/>
            <a:r>
              <a:rPr lang="es-MX" dirty="0" err="1" smtClean="0"/>
              <a:t>Có</a:t>
            </a:r>
            <a:r>
              <a:rPr lang="es-MX" dirty="0" smtClean="0"/>
              <a:t> </a:t>
            </a:r>
            <a:r>
              <a:rPr lang="es-MX" dirty="0" err="1"/>
              <a:t>thể</a:t>
            </a:r>
            <a:r>
              <a:rPr lang="es-MX" dirty="0"/>
              <a:t> </a:t>
            </a:r>
            <a:r>
              <a:rPr lang="es-MX" dirty="0" err="1"/>
              <a:t>sử</a:t>
            </a:r>
            <a:r>
              <a:rPr lang="es-MX" dirty="0"/>
              <a:t> </a:t>
            </a:r>
            <a:r>
              <a:rPr lang="es-MX" dirty="0" err="1"/>
              <a:t>dụng</a:t>
            </a:r>
            <a:r>
              <a:rPr lang="es-MX" dirty="0"/>
              <a:t> </a:t>
            </a:r>
            <a:r>
              <a:rPr lang="es-MX" dirty="0" err="1"/>
              <a:t>các</a:t>
            </a:r>
            <a:r>
              <a:rPr lang="es-MX" dirty="0"/>
              <a:t> </a:t>
            </a:r>
            <a:r>
              <a:rPr lang="es-MX" dirty="0" err="1"/>
              <a:t>lệnh</a:t>
            </a:r>
            <a:r>
              <a:rPr lang="es-MX" dirty="0"/>
              <a:t> </a:t>
            </a:r>
            <a:r>
              <a:rPr lang="es-MX" dirty="0" err="1"/>
              <a:t>trên</a:t>
            </a:r>
            <a:r>
              <a:rPr lang="es-MX" dirty="0"/>
              <a:t> </a:t>
            </a:r>
            <a:r>
              <a:rPr lang="es-MX" b="1" dirty="0" err="1"/>
              <a:t>Ribbon</a:t>
            </a:r>
            <a:r>
              <a:rPr lang="es-MX" dirty="0"/>
              <a:t>, </a:t>
            </a:r>
            <a:r>
              <a:rPr lang="es-MX" dirty="0" err="1"/>
              <a:t>hộp</a:t>
            </a:r>
            <a:r>
              <a:rPr lang="es-MX" dirty="0"/>
              <a:t> </a:t>
            </a:r>
            <a:r>
              <a:rPr lang="es-MX" dirty="0" err="1"/>
              <a:t>thoại</a:t>
            </a:r>
            <a:r>
              <a:rPr lang="es-MX" dirty="0"/>
              <a:t> (</a:t>
            </a:r>
            <a:r>
              <a:rPr lang="es-MX" b="1" dirty="0" err="1"/>
              <a:t>Dialog</a:t>
            </a:r>
            <a:r>
              <a:rPr lang="es-MX" b="1" dirty="0"/>
              <a:t> box</a:t>
            </a:r>
            <a:r>
              <a:rPr lang="es-MX" dirty="0"/>
              <a:t>), </a:t>
            </a:r>
            <a:r>
              <a:rPr lang="es-MX" dirty="0" err="1"/>
              <a:t>phím</a:t>
            </a:r>
            <a:r>
              <a:rPr lang="es-MX" dirty="0"/>
              <a:t> </a:t>
            </a:r>
            <a:r>
              <a:rPr lang="es-MX" dirty="0" err="1"/>
              <a:t>tắt</a:t>
            </a:r>
            <a:r>
              <a:rPr lang="es-MX" dirty="0"/>
              <a:t> (</a:t>
            </a:r>
            <a:r>
              <a:rPr lang="es-MX" b="1" dirty="0" err="1"/>
              <a:t>Shortcut</a:t>
            </a:r>
            <a:r>
              <a:rPr lang="es-MX" b="1" dirty="0"/>
              <a:t> </a:t>
            </a:r>
            <a:r>
              <a:rPr lang="es-MX" b="1" dirty="0" err="1"/>
              <a:t>keys</a:t>
            </a:r>
            <a:r>
              <a:rPr lang="es-MX" dirty="0"/>
              <a:t>), </a:t>
            </a:r>
            <a:r>
              <a:rPr lang="es-MX" dirty="0" err="1"/>
              <a:t>thực</a:t>
            </a:r>
            <a:r>
              <a:rPr lang="es-MX" dirty="0"/>
              <a:t> </a:t>
            </a:r>
            <a:r>
              <a:rPr lang="es-MX" dirty="0" err="1"/>
              <a:t>đơn</a:t>
            </a:r>
            <a:r>
              <a:rPr lang="es-MX" dirty="0"/>
              <a:t> </a:t>
            </a:r>
            <a:r>
              <a:rPr lang="es-MX" dirty="0" err="1"/>
              <a:t>ngữ</a:t>
            </a:r>
            <a:r>
              <a:rPr lang="es-MX" dirty="0"/>
              <a:t> </a:t>
            </a:r>
            <a:r>
              <a:rPr lang="es-MX" dirty="0" err="1"/>
              <a:t>cảnh</a:t>
            </a:r>
            <a:r>
              <a:rPr lang="es-MX" dirty="0"/>
              <a:t> (</a:t>
            </a:r>
            <a:r>
              <a:rPr lang="es-MX" b="1" dirty="0"/>
              <a:t>Contextual </a:t>
            </a:r>
            <a:r>
              <a:rPr lang="es-MX" b="1" dirty="0" err="1"/>
              <a:t>menu</a:t>
            </a:r>
            <a:r>
              <a:rPr lang="es-MX" dirty="0"/>
              <a:t>), </a:t>
            </a:r>
            <a:r>
              <a:rPr lang="es-MX" b="1" dirty="0"/>
              <a:t>Mini </a:t>
            </a:r>
            <a:r>
              <a:rPr lang="es-MX" b="1" dirty="0" err="1"/>
              <a:t>Toolbar</a:t>
            </a:r>
            <a:r>
              <a:rPr lang="es-MX" dirty="0" smtClean="0"/>
              <a:t>.</a:t>
            </a:r>
            <a:endParaRPr lang="vi-VN" dirty="0"/>
          </a:p>
          <a:p>
            <a:pPr marL="176213" lvl="1" indent="0" algn="just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07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Định</a:t>
            </a:r>
            <a:r>
              <a:rPr lang="es-MX" dirty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các</a:t>
            </a:r>
            <a:r>
              <a:rPr lang="es-MX" dirty="0"/>
              <a:t> </a:t>
            </a:r>
            <a:r>
              <a:rPr lang="es-MX" dirty="0" err="1"/>
              <a:t>đoạn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924792"/>
            <a:ext cx="8321040" cy="3761508"/>
          </a:xfrm>
        </p:spPr>
        <p:txBody>
          <a:bodyPr/>
          <a:lstStyle/>
          <a:p>
            <a:r>
              <a:rPr lang="en-US" sz="2600" b="1" dirty="0" err="1"/>
              <a:t>Căn</a:t>
            </a:r>
            <a:r>
              <a:rPr lang="en-US" sz="2600" b="1" dirty="0"/>
              <a:t> </a:t>
            </a:r>
            <a:r>
              <a:rPr lang="en-US" sz="2600" b="1" dirty="0" err="1"/>
              <a:t>chỉnh</a:t>
            </a:r>
            <a:r>
              <a:rPr lang="en-US" sz="2600" b="1" dirty="0"/>
              <a:t> </a:t>
            </a:r>
            <a:r>
              <a:rPr lang="en-US" sz="2600" b="1" dirty="0" err="1"/>
              <a:t>văn</a:t>
            </a:r>
            <a:r>
              <a:rPr lang="en-US" sz="2600" b="1" dirty="0"/>
              <a:t> bản</a:t>
            </a:r>
          </a:p>
          <a:p>
            <a:pPr lvl="1" algn="just"/>
            <a:r>
              <a:rPr lang="en-US" dirty="0" err="1"/>
              <a:t>Đ</a:t>
            </a:r>
            <a:r>
              <a:rPr lang="en-US" dirty="0" err="1" smtClean="0"/>
              <a:t>ề</a:t>
            </a:r>
            <a:r>
              <a:rPr lang="en-US" dirty="0" smtClean="0"/>
              <a:t> </a:t>
            </a:r>
            <a:r>
              <a:rPr lang="en-US" dirty="0" err="1"/>
              <a:t>cập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(</a:t>
            </a:r>
            <a:r>
              <a:rPr lang="en-US" b="1" dirty="0"/>
              <a:t>Page</a:t>
            </a:r>
            <a:r>
              <a:rPr lang="en-US" dirty="0"/>
              <a:t>), </a:t>
            </a:r>
            <a:r>
              <a:rPr lang="en-US" dirty="0" err="1"/>
              <a:t>lề</a:t>
            </a:r>
            <a:r>
              <a:rPr lang="en-US" dirty="0"/>
              <a:t> (</a:t>
            </a:r>
            <a:r>
              <a:rPr lang="en-US" b="1" dirty="0"/>
              <a:t>Margin</a:t>
            </a:r>
            <a:r>
              <a:rPr lang="en-US" dirty="0"/>
              <a:t>)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(</a:t>
            </a:r>
            <a:r>
              <a:rPr lang="en-US" b="1" dirty="0"/>
              <a:t>Paragraph</a:t>
            </a:r>
            <a:r>
              <a:rPr lang="en-US" dirty="0"/>
              <a:t>)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smtClean="0"/>
              <a:t>bản. </a:t>
            </a:r>
          </a:p>
          <a:p>
            <a:pPr lvl="1" algn="just"/>
            <a:r>
              <a:rPr lang="en-US" dirty="0" err="1" smtClean="0"/>
              <a:t>Mặc</a:t>
            </a:r>
            <a:r>
              <a:rPr lang="en-US" dirty="0" smtClean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b="1" dirty="0"/>
              <a:t>Word</a:t>
            </a:r>
            <a:r>
              <a:rPr lang="en-US" dirty="0"/>
              <a:t> </a:t>
            </a:r>
            <a:r>
              <a:rPr lang="en-US" dirty="0" err="1"/>
              <a:t>căn</a:t>
            </a:r>
            <a:r>
              <a:rPr lang="en-US" dirty="0"/>
              <a:t> </a:t>
            </a:r>
            <a:r>
              <a:rPr lang="en-US" dirty="0" err="1"/>
              <a:t>lề</a:t>
            </a:r>
            <a:r>
              <a:rPr lang="en-US" dirty="0"/>
              <a:t> </a:t>
            </a:r>
            <a:r>
              <a:rPr lang="en-US" dirty="0" err="1"/>
              <a:t>trái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bản. </a:t>
            </a:r>
            <a:endParaRPr lang="en-US" dirty="0" smtClean="0"/>
          </a:p>
          <a:p>
            <a:pPr lvl="1" algn="just"/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căn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bốn</a:t>
            </a:r>
            <a:r>
              <a:rPr lang="en-US" dirty="0"/>
              <a:t> </a:t>
            </a:r>
            <a:r>
              <a:rPr lang="en-US" dirty="0" err="1"/>
              <a:t>loại</a:t>
            </a:r>
            <a:r>
              <a:rPr lang="en-US" dirty="0"/>
              <a:t> </a:t>
            </a:r>
            <a:r>
              <a:rPr lang="en-US" dirty="0" err="1"/>
              <a:t>căn</a:t>
            </a:r>
            <a:r>
              <a:rPr lang="en-US" dirty="0"/>
              <a:t> </a:t>
            </a:r>
            <a:r>
              <a:rPr lang="en-US" dirty="0" err="1" smtClean="0"/>
              <a:t>chỉnh</a:t>
            </a:r>
            <a:r>
              <a:rPr lang="en-US" dirty="0" smtClean="0"/>
              <a:t>: </a:t>
            </a:r>
          </a:p>
          <a:p>
            <a:pPr lvl="2" algn="just"/>
            <a:r>
              <a:rPr lang="en-US" dirty="0" err="1" smtClean="0"/>
              <a:t>Căn</a:t>
            </a:r>
            <a:r>
              <a:rPr lang="en-US" dirty="0" smtClean="0"/>
              <a:t> </a:t>
            </a:r>
            <a:r>
              <a:rPr lang="en-US" dirty="0" err="1"/>
              <a:t>trái</a:t>
            </a:r>
            <a:r>
              <a:rPr lang="en-US" dirty="0"/>
              <a:t> (</a:t>
            </a:r>
            <a:r>
              <a:rPr lang="en-US" b="1" dirty="0"/>
              <a:t>Align Left</a:t>
            </a:r>
            <a:r>
              <a:rPr lang="en-US" dirty="0"/>
              <a:t>), </a:t>
            </a:r>
            <a:endParaRPr lang="en-US" dirty="0" smtClean="0"/>
          </a:p>
          <a:p>
            <a:pPr lvl="2" algn="just"/>
            <a:r>
              <a:rPr lang="en-US" dirty="0" err="1" smtClean="0"/>
              <a:t>Căn</a:t>
            </a:r>
            <a:r>
              <a:rPr lang="en-US" dirty="0" smtClean="0"/>
              <a:t> </a:t>
            </a:r>
            <a:r>
              <a:rPr lang="en-US" dirty="0" err="1"/>
              <a:t>giữa</a:t>
            </a:r>
            <a:r>
              <a:rPr lang="en-US" dirty="0"/>
              <a:t> (</a:t>
            </a:r>
            <a:r>
              <a:rPr lang="en-US" b="1" dirty="0"/>
              <a:t>Center</a:t>
            </a:r>
            <a:r>
              <a:rPr lang="en-US" dirty="0"/>
              <a:t>), </a:t>
            </a:r>
            <a:endParaRPr lang="en-US" dirty="0" smtClean="0"/>
          </a:p>
          <a:p>
            <a:pPr lvl="2" algn="just"/>
            <a:r>
              <a:rPr lang="en-US" dirty="0" err="1" smtClean="0"/>
              <a:t>Căn</a:t>
            </a:r>
            <a:r>
              <a:rPr lang="en-US" dirty="0" smtClean="0"/>
              <a:t> </a:t>
            </a:r>
            <a:r>
              <a:rPr lang="en-US" dirty="0" err="1"/>
              <a:t>phải</a:t>
            </a:r>
            <a:r>
              <a:rPr lang="en-US" dirty="0"/>
              <a:t> (</a:t>
            </a:r>
            <a:r>
              <a:rPr lang="en-US" b="1" dirty="0"/>
              <a:t>Align </a:t>
            </a:r>
            <a:r>
              <a:rPr lang="en-US" b="1" dirty="0" smtClean="0"/>
              <a:t>Right</a:t>
            </a:r>
            <a:r>
              <a:rPr lang="en-US" dirty="0" smtClean="0"/>
              <a:t>),</a:t>
            </a:r>
          </a:p>
          <a:p>
            <a:pPr lvl="2" algn="just"/>
            <a:r>
              <a:rPr lang="en-US" dirty="0" err="1" smtClean="0"/>
              <a:t>Căn</a:t>
            </a:r>
            <a:r>
              <a:rPr lang="en-US" dirty="0" smtClean="0"/>
              <a:t> </a:t>
            </a:r>
            <a:r>
              <a:rPr lang="en-US" dirty="0" err="1"/>
              <a:t>đều</a:t>
            </a:r>
            <a:r>
              <a:rPr lang="en-US" dirty="0"/>
              <a:t> (</a:t>
            </a:r>
            <a:r>
              <a:rPr lang="en-US" b="1" dirty="0"/>
              <a:t>Justify</a:t>
            </a:r>
            <a:r>
              <a:rPr lang="en-US" dirty="0"/>
              <a:t>). </a:t>
            </a:r>
          </a:p>
          <a:p>
            <a:pPr marL="176213" lvl="1" indent="0" algn="just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11</a:t>
            </a:fld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155" y="3403339"/>
            <a:ext cx="3859790" cy="9920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027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Định</a:t>
            </a:r>
            <a:r>
              <a:rPr lang="es-MX" dirty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các</a:t>
            </a:r>
            <a:r>
              <a:rPr lang="es-MX" dirty="0"/>
              <a:t> </a:t>
            </a:r>
            <a:r>
              <a:rPr lang="es-MX" dirty="0" err="1"/>
              <a:t>đoạn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00722" y="819150"/>
            <a:ext cx="5819078" cy="3797455"/>
          </a:xfrm>
        </p:spPr>
        <p:txBody>
          <a:bodyPr/>
          <a:lstStyle/>
          <a:p>
            <a:pPr algn="just"/>
            <a:r>
              <a:rPr lang="en-US" b="1" dirty="0" err="1"/>
              <a:t>Thay</a:t>
            </a:r>
            <a:r>
              <a:rPr lang="en-US" b="1" dirty="0"/>
              <a:t> </a:t>
            </a:r>
            <a:r>
              <a:rPr lang="en-US" b="1" dirty="0" err="1"/>
              <a:t>đổi</a:t>
            </a:r>
            <a:r>
              <a:rPr lang="en-US" b="1" dirty="0"/>
              <a:t> </a:t>
            </a:r>
            <a:r>
              <a:rPr lang="en-US" b="1" dirty="0" err="1"/>
              <a:t>khoảng</a:t>
            </a:r>
            <a:r>
              <a:rPr lang="en-US" b="1" dirty="0"/>
              <a:t> </a:t>
            </a:r>
            <a:r>
              <a:rPr lang="en-US" b="1" dirty="0" err="1"/>
              <a:t>cách</a:t>
            </a:r>
            <a:r>
              <a:rPr lang="en-US" b="1" dirty="0"/>
              <a:t> </a:t>
            </a:r>
            <a:r>
              <a:rPr lang="en-US" b="1" dirty="0" err="1"/>
              <a:t>giữa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dòng</a:t>
            </a:r>
            <a:r>
              <a:rPr lang="en-US" b="1" dirty="0"/>
              <a:t> (Line Spacing)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đoạn</a:t>
            </a:r>
            <a:r>
              <a:rPr lang="en-US" b="1" dirty="0"/>
              <a:t> </a:t>
            </a:r>
            <a:r>
              <a:rPr lang="en-US" b="1" dirty="0" err="1"/>
              <a:t>văn</a:t>
            </a:r>
            <a:r>
              <a:rPr lang="en-US" b="1" dirty="0"/>
              <a:t> bản</a:t>
            </a:r>
          </a:p>
          <a:p>
            <a:pPr lvl="1" algn="just"/>
            <a:r>
              <a:rPr lang="en-US" dirty="0" err="1"/>
              <a:t>Khoảng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khoảng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 (</a:t>
            </a:r>
            <a:r>
              <a:rPr lang="en-US" b="1" dirty="0"/>
              <a:t>Baseline</a:t>
            </a:r>
            <a:r>
              <a:rPr lang="en-US" dirty="0"/>
              <a:t>)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 smtClean="0"/>
              <a:t>dòng</a:t>
            </a:r>
            <a:r>
              <a:rPr lang="en-US" dirty="0" smtClean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err="1" smtClean="0"/>
              <a:t>Khoảng</a:t>
            </a:r>
            <a:r>
              <a:rPr lang="en-US" dirty="0" smtClean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b="1" dirty="0"/>
              <a:t>Point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b="1" dirty="0"/>
              <a:t>Point</a:t>
            </a:r>
            <a:r>
              <a:rPr lang="en-US" dirty="0"/>
              <a:t> </a:t>
            </a:r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xỉ</a:t>
            </a:r>
            <a:r>
              <a:rPr lang="en-US" dirty="0"/>
              <a:t> 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b="1" dirty="0"/>
              <a:t>1/72</a:t>
            </a:r>
            <a:r>
              <a:rPr lang="en-US" dirty="0"/>
              <a:t> inch.</a:t>
            </a:r>
          </a:p>
          <a:p>
            <a:pPr lvl="1" algn="just"/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khoảng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b="1" dirty="0"/>
              <a:t>Ribbon</a:t>
            </a:r>
            <a:r>
              <a:rPr lang="en-US" dirty="0"/>
              <a:t>,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 </a:t>
            </a:r>
            <a:r>
              <a:rPr lang="en-US" dirty="0" err="1"/>
              <a:t>tắt</a:t>
            </a:r>
            <a:r>
              <a:rPr lang="en-US" dirty="0"/>
              <a:t>,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thoại</a:t>
            </a:r>
            <a:r>
              <a:rPr lang="en-US" dirty="0"/>
              <a:t> </a:t>
            </a:r>
            <a:r>
              <a:rPr lang="en-US" b="1" dirty="0"/>
              <a:t>Paragraph</a:t>
            </a:r>
            <a:r>
              <a:rPr lang="en-US" dirty="0"/>
              <a:t>,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cảnh</a:t>
            </a:r>
            <a:r>
              <a:rPr lang="en-US" dirty="0"/>
              <a:t>.</a:t>
            </a:r>
          </a:p>
          <a:p>
            <a:pPr marL="176213" lvl="1" indent="0" algn="just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12</a:t>
            </a:fld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787" y="1380098"/>
            <a:ext cx="2435013" cy="299118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69382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Định</a:t>
            </a:r>
            <a:r>
              <a:rPr lang="es-MX" dirty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các</a:t>
            </a:r>
            <a:r>
              <a:rPr lang="es-MX" dirty="0"/>
              <a:t> </a:t>
            </a:r>
            <a:r>
              <a:rPr lang="es-MX" dirty="0" err="1"/>
              <a:t>đoạn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00722" y="819151"/>
            <a:ext cx="8631044" cy="2402032"/>
          </a:xfrm>
        </p:spPr>
        <p:txBody>
          <a:bodyPr/>
          <a:lstStyle/>
          <a:p>
            <a:r>
              <a:rPr lang="en-US" sz="2600" b="1" dirty="0" err="1"/>
              <a:t>Thay</a:t>
            </a:r>
            <a:r>
              <a:rPr lang="en-US" sz="2600" b="1" dirty="0"/>
              <a:t> </a:t>
            </a:r>
            <a:r>
              <a:rPr lang="en-US" sz="2600" b="1" dirty="0" err="1"/>
              <a:t>đổi</a:t>
            </a:r>
            <a:r>
              <a:rPr lang="en-US" sz="2600" b="1" dirty="0"/>
              <a:t> </a:t>
            </a:r>
            <a:r>
              <a:rPr lang="en-US" sz="2600" b="1" dirty="0" err="1"/>
              <a:t>khoảng</a:t>
            </a:r>
            <a:r>
              <a:rPr lang="en-US" sz="2600" b="1" dirty="0"/>
              <a:t> </a:t>
            </a:r>
            <a:r>
              <a:rPr lang="en-US" sz="2600" b="1" dirty="0" err="1"/>
              <a:t>cách</a:t>
            </a:r>
            <a:r>
              <a:rPr lang="en-US" sz="2600" b="1" dirty="0"/>
              <a:t> </a:t>
            </a:r>
            <a:r>
              <a:rPr lang="en-US" sz="2600" b="1" dirty="0" err="1"/>
              <a:t>giữa</a:t>
            </a:r>
            <a:r>
              <a:rPr lang="en-US" sz="2600" b="1" dirty="0"/>
              <a:t> </a:t>
            </a:r>
            <a:r>
              <a:rPr lang="en-US" sz="2600" b="1" dirty="0" err="1"/>
              <a:t>các</a:t>
            </a:r>
            <a:r>
              <a:rPr lang="en-US" sz="2600" b="1" dirty="0"/>
              <a:t> </a:t>
            </a:r>
            <a:r>
              <a:rPr lang="en-US" sz="2600" b="1" dirty="0" err="1"/>
              <a:t>đoạn</a:t>
            </a:r>
            <a:r>
              <a:rPr lang="en-US" sz="2600" b="1" dirty="0"/>
              <a:t> </a:t>
            </a:r>
            <a:r>
              <a:rPr lang="en-US" sz="2600" b="1" dirty="0" err="1"/>
              <a:t>văn</a:t>
            </a:r>
            <a:r>
              <a:rPr lang="en-US" sz="2600" b="1" dirty="0"/>
              <a:t> bản (Paragraph Spacing)</a:t>
            </a:r>
          </a:p>
          <a:p>
            <a:pPr lvl="1" algn="just"/>
            <a:r>
              <a:rPr lang="en-US" dirty="0" err="1" smtClean="0"/>
              <a:t>Khoảng</a:t>
            </a:r>
            <a:r>
              <a:rPr lang="en-US" dirty="0" smtClean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khoảng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(</a:t>
            </a:r>
            <a:r>
              <a:rPr lang="en-US" b="1" dirty="0"/>
              <a:t>Before</a:t>
            </a:r>
            <a:r>
              <a:rPr lang="en-US" dirty="0"/>
              <a:t>)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khoảng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(</a:t>
            </a:r>
            <a:r>
              <a:rPr lang="en-US" b="1" dirty="0"/>
              <a:t>After</a:t>
            </a:r>
            <a:r>
              <a:rPr lang="en-US" dirty="0"/>
              <a:t>)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bản.</a:t>
            </a:r>
          </a:p>
          <a:p>
            <a:pPr lvl="1" algn="just"/>
            <a:r>
              <a:rPr lang="en-US" dirty="0"/>
              <a:t>Theo </a:t>
            </a:r>
            <a:r>
              <a:rPr lang="en-US" dirty="0" err="1"/>
              <a:t>mặc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, </a:t>
            </a:r>
            <a:r>
              <a:rPr lang="en-US" dirty="0" err="1" smtClean="0"/>
              <a:t>khoảng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/>
              <a:t>trước</a:t>
            </a:r>
            <a:r>
              <a:rPr lang="en-US" dirty="0"/>
              <a:t> (</a:t>
            </a:r>
            <a:r>
              <a:rPr lang="en-US" b="1" dirty="0"/>
              <a:t>Before</a:t>
            </a:r>
            <a:r>
              <a:rPr lang="en-US" dirty="0"/>
              <a:t>)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b="1" dirty="0"/>
              <a:t>0 </a:t>
            </a:r>
            <a:r>
              <a:rPr lang="en-US" b="1" dirty="0" err="1"/>
              <a:t>pt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(</a:t>
            </a:r>
            <a:r>
              <a:rPr lang="en-US" b="1" dirty="0"/>
              <a:t>After</a:t>
            </a:r>
            <a:r>
              <a:rPr lang="en-US" dirty="0"/>
              <a:t>)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b="1" dirty="0"/>
              <a:t>8 </a:t>
            </a:r>
            <a:r>
              <a:rPr lang="en-US" b="1" dirty="0" err="1"/>
              <a:t>pt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. </a:t>
            </a:r>
            <a:endParaRPr lang="en-US" dirty="0" smtClean="0"/>
          </a:p>
          <a:p>
            <a:pPr marL="176213" lvl="1" indent="0" algn="just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13</a:t>
            </a:fld>
            <a:endParaRPr lang="en-US"/>
          </a:p>
        </p:txBody>
      </p:sp>
      <p:pic>
        <p:nvPicPr>
          <p:cNvPr id="8" name="Picture 7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15808" y="3468453"/>
            <a:ext cx="2119173" cy="6484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230" y="3221183"/>
            <a:ext cx="4218969" cy="1142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9730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Định</a:t>
            </a:r>
            <a:r>
              <a:rPr lang="es-MX" dirty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các</a:t>
            </a:r>
            <a:r>
              <a:rPr lang="es-MX" dirty="0"/>
              <a:t> </a:t>
            </a:r>
            <a:r>
              <a:rPr lang="es-MX" dirty="0" err="1"/>
              <a:t>đoạn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00722" y="819150"/>
            <a:ext cx="8631044" cy="1529195"/>
          </a:xfrm>
        </p:spPr>
        <p:txBody>
          <a:bodyPr/>
          <a:lstStyle/>
          <a:p>
            <a:r>
              <a:rPr lang="en-US" sz="2600" b="1" dirty="0" err="1"/>
              <a:t>Thụt</a:t>
            </a:r>
            <a:r>
              <a:rPr lang="en-US" sz="2600" b="1" dirty="0"/>
              <a:t> </a:t>
            </a:r>
            <a:r>
              <a:rPr lang="en-US" sz="2600" b="1" dirty="0" err="1"/>
              <a:t>lề</a:t>
            </a:r>
            <a:r>
              <a:rPr lang="en-US" sz="2600" b="1" dirty="0"/>
              <a:t> (Indent) </a:t>
            </a:r>
            <a:r>
              <a:rPr lang="en-US" sz="2600" b="1" dirty="0" err="1"/>
              <a:t>đoạn</a:t>
            </a:r>
            <a:r>
              <a:rPr lang="en-US" sz="2600" b="1" dirty="0"/>
              <a:t> </a:t>
            </a:r>
            <a:r>
              <a:rPr lang="en-US" sz="2600" b="1" dirty="0" err="1"/>
              <a:t>văn</a:t>
            </a:r>
            <a:r>
              <a:rPr lang="en-US" sz="2600" b="1" dirty="0"/>
              <a:t> bản</a:t>
            </a:r>
          </a:p>
          <a:p>
            <a:pPr lvl="1" algn="just"/>
            <a:r>
              <a:rPr lang="en-US" dirty="0" err="1" smtClean="0"/>
              <a:t>Ngoài</a:t>
            </a:r>
            <a:r>
              <a:rPr lang="en-US" dirty="0" smtClean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tượng</a:t>
            </a:r>
            <a:r>
              <a:rPr lang="en-US" dirty="0"/>
              <a:t> </a:t>
            </a:r>
            <a:r>
              <a:rPr lang="en-US" b="1" dirty="0"/>
              <a:t>Indent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thước</a:t>
            </a:r>
            <a:r>
              <a:rPr lang="en-US" dirty="0"/>
              <a:t> </a:t>
            </a:r>
            <a:r>
              <a:rPr lang="en-US" dirty="0" err="1"/>
              <a:t>kẻ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/>
              <a:t>Bài</a:t>
            </a:r>
            <a:r>
              <a:rPr lang="en-US" dirty="0"/>
              <a:t> 1 </a:t>
            </a:r>
            <a:r>
              <a:rPr lang="en-US" dirty="0" err="1"/>
              <a:t>mục</a:t>
            </a:r>
            <a:r>
              <a:rPr lang="en-US" dirty="0"/>
              <a:t> 4</a:t>
            </a:r>
            <a:r>
              <a:rPr lang="en-US" dirty="0" smtClean="0"/>
              <a:t>),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thoại</a:t>
            </a:r>
            <a:r>
              <a:rPr lang="en-US" dirty="0"/>
              <a:t> </a:t>
            </a:r>
            <a:r>
              <a:rPr lang="en-US" b="1" dirty="0"/>
              <a:t>Paragraph </a:t>
            </a:r>
            <a:r>
              <a:rPr lang="en-US" dirty="0" err="1" smtClean="0"/>
              <a:t>cũng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thụt</a:t>
            </a:r>
            <a:r>
              <a:rPr lang="en-US" dirty="0" smtClean="0"/>
              <a:t> </a:t>
            </a:r>
            <a:r>
              <a:rPr lang="en-US" dirty="0" err="1"/>
              <a:t>lề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smtClean="0"/>
              <a:t>bản.</a:t>
            </a:r>
            <a:endParaRPr lang="en-US" dirty="0"/>
          </a:p>
          <a:p>
            <a:pPr marL="176213" lvl="1" indent="0" algn="just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14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513" y="2506549"/>
            <a:ext cx="5570973" cy="1463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840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Định</a:t>
            </a:r>
            <a:r>
              <a:rPr lang="es-MX" dirty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các</a:t>
            </a:r>
            <a:r>
              <a:rPr lang="es-MX" dirty="0"/>
              <a:t> </a:t>
            </a:r>
            <a:r>
              <a:rPr lang="es-MX" dirty="0" err="1"/>
              <a:t>đoạn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00722" y="819150"/>
            <a:ext cx="8686800" cy="2871904"/>
          </a:xfrm>
        </p:spPr>
        <p:txBody>
          <a:bodyPr/>
          <a:lstStyle/>
          <a:p>
            <a:r>
              <a:rPr lang="en-US" sz="2500" b="1" dirty="0" err="1"/>
              <a:t>Kiểm</a:t>
            </a:r>
            <a:r>
              <a:rPr lang="en-US" sz="2500" b="1" dirty="0"/>
              <a:t> </a:t>
            </a:r>
            <a:r>
              <a:rPr lang="en-US" sz="2500" b="1" dirty="0" err="1"/>
              <a:t>soát</a:t>
            </a:r>
            <a:r>
              <a:rPr lang="en-US" sz="2500" b="1" dirty="0"/>
              <a:t> </a:t>
            </a:r>
            <a:r>
              <a:rPr lang="en-US" sz="2500" b="1" dirty="0" err="1"/>
              <a:t>các</a:t>
            </a:r>
            <a:r>
              <a:rPr lang="en-US" sz="2500" b="1" dirty="0"/>
              <a:t> </a:t>
            </a:r>
            <a:r>
              <a:rPr lang="en-US" sz="2500" b="1" dirty="0" err="1"/>
              <a:t>dòng</a:t>
            </a:r>
            <a:r>
              <a:rPr lang="en-US" sz="2500" b="1" dirty="0"/>
              <a:t> </a:t>
            </a:r>
            <a:r>
              <a:rPr lang="en-US" sz="2500" b="1" dirty="0" err="1"/>
              <a:t>trong</a:t>
            </a:r>
            <a:r>
              <a:rPr lang="en-US" sz="2500" b="1" dirty="0"/>
              <a:t> </a:t>
            </a:r>
            <a:r>
              <a:rPr lang="en-US" sz="2500" b="1" dirty="0" err="1"/>
              <a:t>đoạn</a:t>
            </a:r>
            <a:r>
              <a:rPr lang="en-US" sz="2500" b="1" dirty="0"/>
              <a:t> </a:t>
            </a:r>
            <a:r>
              <a:rPr lang="en-US" sz="2500" b="1" dirty="0" err="1"/>
              <a:t>văn</a:t>
            </a:r>
            <a:r>
              <a:rPr lang="en-US" sz="2500" b="1" dirty="0"/>
              <a:t> bản </a:t>
            </a:r>
            <a:r>
              <a:rPr lang="en-US" sz="2500" b="1" dirty="0" err="1"/>
              <a:t>và</a:t>
            </a:r>
            <a:r>
              <a:rPr lang="en-US" sz="2500" b="1" dirty="0"/>
              <a:t> </a:t>
            </a:r>
            <a:r>
              <a:rPr lang="en-US" sz="2500" b="1" dirty="0" err="1"/>
              <a:t>các</a:t>
            </a:r>
            <a:r>
              <a:rPr lang="en-US" sz="2500" b="1" dirty="0"/>
              <a:t> </a:t>
            </a:r>
            <a:r>
              <a:rPr lang="en-US" sz="2500" b="1" dirty="0" err="1"/>
              <a:t>đoạn</a:t>
            </a:r>
            <a:r>
              <a:rPr lang="en-US" sz="2500" b="1" dirty="0"/>
              <a:t> </a:t>
            </a:r>
            <a:r>
              <a:rPr lang="en-US" sz="2500" b="1" dirty="0" err="1"/>
              <a:t>văn</a:t>
            </a:r>
            <a:r>
              <a:rPr lang="en-US" sz="2500" b="1" dirty="0"/>
              <a:t> bản</a:t>
            </a:r>
          </a:p>
          <a:p>
            <a:pPr lvl="1" algn="just"/>
            <a:r>
              <a:rPr lang="en-US" sz="2100" dirty="0" smtClean="0"/>
              <a:t>Word </a:t>
            </a:r>
            <a:r>
              <a:rPr lang="en-US" sz="2100" dirty="0" err="1"/>
              <a:t>không</a:t>
            </a:r>
            <a:r>
              <a:rPr lang="en-US" sz="2100" dirty="0"/>
              <a:t> </a:t>
            </a:r>
            <a:r>
              <a:rPr lang="en-US" sz="2100" dirty="0" err="1"/>
              <a:t>cho</a:t>
            </a:r>
            <a:r>
              <a:rPr lang="en-US" sz="2100" dirty="0"/>
              <a:t> </a:t>
            </a:r>
            <a:r>
              <a:rPr lang="en-US" sz="2100" dirty="0" err="1"/>
              <a:t>phép</a:t>
            </a:r>
            <a:r>
              <a:rPr lang="en-US" sz="2100" dirty="0"/>
              <a:t> </a:t>
            </a:r>
            <a:r>
              <a:rPr lang="en-US" sz="2100" dirty="0" err="1"/>
              <a:t>chỉ</a:t>
            </a:r>
            <a:r>
              <a:rPr lang="en-US" sz="2100" dirty="0"/>
              <a:t> </a:t>
            </a:r>
            <a:r>
              <a:rPr lang="en-US" sz="2100" dirty="0" err="1"/>
              <a:t>một</a:t>
            </a:r>
            <a:r>
              <a:rPr lang="en-US" sz="2100" dirty="0"/>
              <a:t> </a:t>
            </a:r>
            <a:r>
              <a:rPr lang="en-US" sz="2100" dirty="0" err="1"/>
              <a:t>dòng</a:t>
            </a:r>
            <a:r>
              <a:rPr lang="en-US" sz="2100" dirty="0"/>
              <a:t> </a:t>
            </a:r>
            <a:r>
              <a:rPr lang="en-US" sz="2100" dirty="0" err="1"/>
              <a:t>đầu</a:t>
            </a:r>
            <a:r>
              <a:rPr lang="en-US" sz="2100" dirty="0"/>
              <a:t> </a:t>
            </a:r>
            <a:r>
              <a:rPr lang="en-US" sz="2100" dirty="0" err="1"/>
              <a:t>tiên</a:t>
            </a:r>
            <a:r>
              <a:rPr lang="en-US" sz="2100" dirty="0"/>
              <a:t> (</a:t>
            </a:r>
            <a:r>
              <a:rPr lang="en-US" sz="2100" b="1" dirty="0"/>
              <a:t>Widow</a:t>
            </a:r>
            <a:r>
              <a:rPr lang="en-US" sz="2100" dirty="0"/>
              <a:t>) </a:t>
            </a:r>
            <a:r>
              <a:rPr lang="en-US" sz="2100" dirty="0" err="1" smtClean="0"/>
              <a:t>và</a:t>
            </a:r>
            <a:r>
              <a:rPr lang="en-US" sz="2100" dirty="0" smtClean="0"/>
              <a:t> </a:t>
            </a:r>
            <a:r>
              <a:rPr lang="en-US" sz="2100" dirty="0" err="1"/>
              <a:t>dòng</a:t>
            </a:r>
            <a:r>
              <a:rPr lang="en-US" sz="2100" dirty="0"/>
              <a:t> </a:t>
            </a:r>
            <a:r>
              <a:rPr lang="en-US" sz="2100" dirty="0" err="1"/>
              <a:t>cuối</a:t>
            </a:r>
            <a:r>
              <a:rPr lang="en-US" sz="2100" dirty="0"/>
              <a:t> </a:t>
            </a:r>
            <a:r>
              <a:rPr lang="en-US" sz="2100" dirty="0" err="1"/>
              <a:t>cùng</a:t>
            </a:r>
            <a:r>
              <a:rPr lang="en-US" sz="2100" dirty="0"/>
              <a:t> (</a:t>
            </a:r>
            <a:r>
              <a:rPr lang="en-US" sz="2100" b="1" dirty="0"/>
              <a:t>Orphan</a:t>
            </a:r>
            <a:r>
              <a:rPr lang="en-US" sz="2100" dirty="0"/>
              <a:t>) </a:t>
            </a:r>
            <a:r>
              <a:rPr lang="en-US" sz="2100" dirty="0" err="1" smtClean="0"/>
              <a:t>của</a:t>
            </a:r>
            <a:r>
              <a:rPr lang="en-US" sz="2100" dirty="0" smtClean="0"/>
              <a:t> </a:t>
            </a:r>
            <a:r>
              <a:rPr lang="en-US" sz="2100" dirty="0" err="1"/>
              <a:t>đoạn</a:t>
            </a:r>
            <a:r>
              <a:rPr lang="en-US" sz="2100" dirty="0"/>
              <a:t> </a:t>
            </a:r>
            <a:r>
              <a:rPr lang="en-US" sz="2100" dirty="0" err="1"/>
              <a:t>văn</a:t>
            </a:r>
            <a:r>
              <a:rPr lang="en-US" sz="2100" dirty="0"/>
              <a:t> bản </a:t>
            </a:r>
            <a:r>
              <a:rPr lang="en-US" sz="2100" dirty="0" err="1"/>
              <a:t>nằm</a:t>
            </a:r>
            <a:r>
              <a:rPr lang="en-US" sz="2100" dirty="0"/>
              <a:t> ở </a:t>
            </a:r>
            <a:r>
              <a:rPr lang="en-US" sz="2100" dirty="0" err="1"/>
              <a:t>hai</a:t>
            </a:r>
            <a:r>
              <a:rPr lang="en-US" sz="2100" dirty="0"/>
              <a:t> </a:t>
            </a:r>
            <a:r>
              <a:rPr lang="en-US" sz="2100" dirty="0" err="1"/>
              <a:t>trang</a:t>
            </a:r>
            <a:r>
              <a:rPr lang="en-US" sz="2100" dirty="0"/>
              <a:t> </a:t>
            </a:r>
            <a:r>
              <a:rPr lang="en-US" sz="2100" dirty="0" err="1"/>
              <a:t>khác</a:t>
            </a:r>
            <a:r>
              <a:rPr lang="en-US" sz="2100" dirty="0"/>
              <a:t> </a:t>
            </a:r>
            <a:r>
              <a:rPr lang="en-US" sz="2100" dirty="0" err="1"/>
              <a:t>nhau</a:t>
            </a:r>
            <a:r>
              <a:rPr lang="en-US" sz="2100" dirty="0" smtClean="0"/>
              <a:t>. </a:t>
            </a:r>
            <a:endParaRPr lang="en-US" sz="2100" dirty="0"/>
          </a:p>
          <a:p>
            <a:pPr lvl="1" algn="just"/>
            <a:r>
              <a:rPr lang="en-US" sz="2100" dirty="0" err="1"/>
              <a:t>Sử</a:t>
            </a:r>
            <a:r>
              <a:rPr lang="en-US" sz="2100" dirty="0"/>
              <a:t> </a:t>
            </a:r>
            <a:r>
              <a:rPr lang="en-US" sz="2100" dirty="0" err="1"/>
              <a:t>dụng</a:t>
            </a:r>
            <a:r>
              <a:rPr lang="en-US" sz="2100" dirty="0"/>
              <a:t> </a:t>
            </a:r>
            <a:r>
              <a:rPr lang="en-US" sz="2100" dirty="0" err="1"/>
              <a:t>hộp</a:t>
            </a:r>
            <a:r>
              <a:rPr lang="en-US" sz="2100" dirty="0"/>
              <a:t> </a:t>
            </a:r>
            <a:r>
              <a:rPr lang="en-US" sz="2100" dirty="0" err="1"/>
              <a:t>thoại</a:t>
            </a:r>
            <a:r>
              <a:rPr lang="en-US" sz="2100" dirty="0"/>
              <a:t> </a:t>
            </a:r>
            <a:r>
              <a:rPr lang="en-US" sz="2100" b="1" dirty="0"/>
              <a:t>Paragraph</a:t>
            </a:r>
            <a:r>
              <a:rPr lang="en-US" sz="2100" dirty="0"/>
              <a:t>, </a:t>
            </a:r>
            <a:r>
              <a:rPr lang="en-US" sz="2100" dirty="0" err="1" smtClean="0"/>
              <a:t>có</a:t>
            </a:r>
            <a:r>
              <a:rPr lang="en-US" sz="2100" dirty="0" smtClean="0"/>
              <a:t> </a:t>
            </a:r>
            <a:r>
              <a:rPr lang="en-US" sz="2100" dirty="0" err="1"/>
              <a:t>thể</a:t>
            </a:r>
            <a:r>
              <a:rPr lang="en-US" sz="2100" dirty="0"/>
              <a:t> </a:t>
            </a:r>
            <a:r>
              <a:rPr lang="en-US" sz="2100" dirty="0" err="1"/>
              <a:t>kiểm</a:t>
            </a:r>
            <a:r>
              <a:rPr lang="en-US" sz="2100" dirty="0"/>
              <a:t> </a:t>
            </a:r>
            <a:r>
              <a:rPr lang="en-US" sz="2100" dirty="0" err="1"/>
              <a:t>soát</a:t>
            </a:r>
            <a:r>
              <a:rPr lang="en-US" sz="2100" dirty="0"/>
              <a:t> </a:t>
            </a:r>
            <a:r>
              <a:rPr lang="en-US" sz="2100" dirty="0" err="1"/>
              <a:t>để</a:t>
            </a:r>
            <a:r>
              <a:rPr lang="en-US" sz="2100" dirty="0"/>
              <a:t> </a:t>
            </a:r>
            <a:r>
              <a:rPr lang="en-US" sz="2100" dirty="0" err="1"/>
              <a:t>các</a:t>
            </a:r>
            <a:r>
              <a:rPr lang="en-US" sz="2100" dirty="0"/>
              <a:t> </a:t>
            </a:r>
            <a:r>
              <a:rPr lang="en-US" sz="2100" dirty="0" err="1"/>
              <a:t>dòng</a:t>
            </a:r>
            <a:r>
              <a:rPr lang="en-US" sz="2100" dirty="0"/>
              <a:t> </a:t>
            </a:r>
            <a:r>
              <a:rPr lang="en-US" sz="2100" dirty="0" err="1"/>
              <a:t>trong</a:t>
            </a:r>
            <a:r>
              <a:rPr lang="en-US" sz="2100" dirty="0"/>
              <a:t> </a:t>
            </a:r>
            <a:r>
              <a:rPr lang="en-US" sz="2100" dirty="0" err="1"/>
              <a:t>cùng</a:t>
            </a:r>
            <a:r>
              <a:rPr lang="en-US" sz="2100" dirty="0"/>
              <a:t> </a:t>
            </a:r>
            <a:r>
              <a:rPr lang="en-US" sz="2100" dirty="0" err="1"/>
              <a:t>một</a:t>
            </a:r>
            <a:r>
              <a:rPr lang="en-US" sz="2100" dirty="0"/>
              <a:t> </a:t>
            </a:r>
            <a:r>
              <a:rPr lang="en-US" sz="2100" dirty="0" err="1"/>
              <a:t>đoạn</a:t>
            </a:r>
            <a:r>
              <a:rPr lang="en-US" sz="2100" dirty="0"/>
              <a:t> </a:t>
            </a:r>
            <a:r>
              <a:rPr lang="en-US" sz="2100" dirty="0" err="1"/>
              <a:t>văn</a:t>
            </a:r>
            <a:r>
              <a:rPr lang="en-US" sz="2100" dirty="0"/>
              <a:t> bản </a:t>
            </a:r>
            <a:r>
              <a:rPr lang="en-US" sz="2100" dirty="0" err="1"/>
              <a:t>luôn</a:t>
            </a:r>
            <a:r>
              <a:rPr lang="en-US" sz="2100" dirty="0"/>
              <a:t> </a:t>
            </a:r>
            <a:r>
              <a:rPr lang="en-US" sz="2100" dirty="0" err="1"/>
              <a:t>nằm</a:t>
            </a:r>
            <a:r>
              <a:rPr lang="en-US" sz="2100" dirty="0"/>
              <a:t> </a:t>
            </a:r>
            <a:r>
              <a:rPr lang="en-US" sz="2100" dirty="0" err="1"/>
              <a:t>trên</a:t>
            </a:r>
            <a:r>
              <a:rPr lang="en-US" sz="2100" dirty="0"/>
              <a:t> </a:t>
            </a:r>
            <a:r>
              <a:rPr lang="en-US" sz="2100" dirty="0" err="1"/>
              <a:t>cùng</a:t>
            </a:r>
            <a:r>
              <a:rPr lang="en-US" sz="2100" dirty="0"/>
              <a:t> </a:t>
            </a:r>
            <a:r>
              <a:rPr lang="en-US" sz="2100" dirty="0" err="1"/>
              <a:t>một</a:t>
            </a:r>
            <a:r>
              <a:rPr lang="en-US" sz="2100" dirty="0"/>
              <a:t> </a:t>
            </a:r>
            <a:r>
              <a:rPr lang="en-US" sz="2100" dirty="0" err="1"/>
              <a:t>trang</a:t>
            </a:r>
            <a:r>
              <a:rPr lang="en-US" sz="2100" dirty="0"/>
              <a:t>. </a:t>
            </a:r>
            <a:endParaRPr lang="en-US" sz="2100" dirty="0" smtClean="0"/>
          </a:p>
          <a:p>
            <a:pPr lvl="1" algn="just"/>
            <a:r>
              <a:rPr lang="en-US" sz="2100" dirty="0" err="1" smtClean="0"/>
              <a:t>Ngoài</a:t>
            </a:r>
            <a:r>
              <a:rPr lang="en-US" sz="2100" dirty="0" smtClean="0"/>
              <a:t> </a:t>
            </a:r>
            <a:r>
              <a:rPr lang="en-US" sz="2100" dirty="0" err="1"/>
              <a:t>có</a:t>
            </a:r>
            <a:r>
              <a:rPr lang="en-US" sz="2100" dirty="0"/>
              <a:t> </a:t>
            </a:r>
            <a:r>
              <a:rPr lang="en-US" sz="2100" dirty="0" err="1"/>
              <a:t>thể</a:t>
            </a:r>
            <a:r>
              <a:rPr lang="en-US" sz="2100" dirty="0"/>
              <a:t> </a:t>
            </a:r>
            <a:r>
              <a:rPr lang="en-US" sz="2100" dirty="0" err="1" smtClean="0"/>
              <a:t>thiết</a:t>
            </a:r>
            <a:r>
              <a:rPr lang="en-US" sz="2100" dirty="0" smtClean="0"/>
              <a:t> </a:t>
            </a:r>
            <a:r>
              <a:rPr lang="en-US" sz="2100" dirty="0" err="1" smtClean="0"/>
              <a:t>lập</a:t>
            </a:r>
            <a:r>
              <a:rPr lang="en-US" sz="2100" dirty="0" smtClean="0"/>
              <a:t> </a:t>
            </a:r>
            <a:r>
              <a:rPr lang="en-US" sz="2100" dirty="0" err="1"/>
              <a:t>cho</a:t>
            </a:r>
            <a:r>
              <a:rPr lang="en-US" sz="2100" dirty="0"/>
              <a:t> </a:t>
            </a:r>
            <a:r>
              <a:rPr lang="en-US" sz="2100" dirty="0" err="1"/>
              <a:t>các</a:t>
            </a:r>
            <a:r>
              <a:rPr lang="en-US" sz="2100" dirty="0"/>
              <a:t> </a:t>
            </a:r>
            <a:r>
              <a:rPr lang="en-US" sz="2100" dirty="0" err="1"/>
              <a:t>đoạn</a:t>
            </a:r>
            <a:r>
              <a:rPr lang="en-US" sz="2100" dirty="0"/>
              <a:t> </a:t>
            </a:r>
            <a:r>
              <a:rPr lang="en-US" sz="2100" dirty="0" err="1"/>
              <a:t>văn</a:t>
            </a:r>
            <a:r>
              <a:rPr lang="en-US" sz="2100" dirty="0"/>
              <a:t> bản </a:t>
            </a:r>
            <a:r>
              <a:rPr lang="en-US" sz="2100" dirty="0" err="1"/>
              <a:t>luôn</a:t>
            </a:r>
            <a:r>
              <a:rPr lang="en-US" sz="2100" dirty="0"/>
              <a:t> </a:t>
            </a:r>
            <a:r>
              <a:rPr lang="en-US" sz="2100" dirty="0" err="1"/>
              <a:t>luôn</a:t>
            </a:r>
            <a:r>
              <a:rPr lang="en-US" sz="2100" dirty="0"/>
              <a:t> </a:t>
            </a:r>
            <a:r>
              <a:rPr lang="en-US" sz="2100" dirty="0" err="1"/>
              <a:t>nằm</a:t>
            </a:r>
            <a:r>
              <a:rPr lang="en-US" sz="2100" dirty="0"/>
              <a:t> </a:t>
            </a:r>
            <a:r>
              <a:rPr lang="en-US" sz="2100" dirty="0" err="1"/>
              <a:t>trên</a:t>
            </a:r>
            <a:r>
              <a:rPr lang="en-US" sz="2100" dirty="0"/>
              <a:t> </a:t>
            </a:r>
            <a:r>
              <a:rPr lang="en-US" sz="2100" dirty="0" err="1"/>
              <a:t>cùng</a:t>
            </a:r>
            <a:r>
              <a:rPr lang="en-US" sz="2100" dirty="0"/>
              <a:t> </a:t>
            </a:r>
            <a:r>
              <a:rPr lang="en-US" sz="2100" dirty="0" err="1"/>
              <a:t>một</a:t>
            </a:r>
            <a:r>
              <a:rPr lang="en-US" sz="2100" dirty="0"/>
              <a:t> </a:t>
            </a:r>
            <a:r>
              <a:rPr lang="en-US" sz="2100" dirty="0" err="1"/>
              <a:t>trang</a:t>
            </a:r>
            <a:r>
              <a:rPr lang="en-US" sz="2100" dirty="0"/>
              <a:t> </a:t>
            </a:r>
            <a:r>
              <a:rPr lang="en-US" sz="2100" dirty="0" err="1"/>
              <a:t>với</a:t>
            </a:r>
            <a:r>
              <a:rPr lang="en-US" sz="2100" dirty="0"/>
              <a:t> </a:t>
            </a:r>
            <a:r>
              <a:rPr lang="en-US" sz="2100" dirty="0" err="1"/>
              <a:t>nhau</a:t>
            </a:r>
            <a:r>
              <a:rPr lang="en-US" sz="2100" dirty="0"/>
              <a:t>.</a:t>
            </a:r>
          </a:p>
          <a:p>
            <a:pPr marL="176213" lvl="1" indent="0" algn="just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801" y="3212784"/>
            <a:ext cx="3862398" cy="1554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530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Định</a:t>
            </a:r>
            <a:r>
              <a:rPr lang="es-MX" dirty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các</a:t>
            </a:r>
            <a:r>
              <a:rPr lang="es-MX" dirty="0"/>
              <a:t> </a:t>
            </a:r>
            <a:r>
              <a:rPr lang="es-MX" dirty="0" err="1"/>
              <a:t>đoạn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00722" y="819150"/>
            <a:ext cx="8686800" cy="2871904"/>
          </a:xfrm>
        </p:spPr>
        <p:txBody>
          <a:bodyPr/>
          <a:lstStyle/>
          <a:p>
            <a:r>
              <a:rPr lang="en-US" sz="2600" b="1" dirty="0" err="1"/>
              <a:t>Sử</a:t>
            </a:r>
            <a:r>
              <a:rPr lang="en-US" sz="2600" b="1" dirty="0"/>
              <a:t> </a:t>
            </a:r>
            <a:r>
              <a:rPr lang="en-US" sz="2600" b="1" dirty="0" err="1"/>
              <a:t>dụng</a:t>
            </a:r>
            <a:r>
              <a:rPr lang="en-US" sz="2600" b="1" dirty="0"/>
              <a:t> </a:t>
            </a:r>
            <a:r>
              <a:rPr lang="en-US" sz="2600" b="1" dirty="0" err="1"/>
              <a:t>hộp</a:t>
            </a:r>
            <a:r>
              <a:rPr lang="en-US" sz="2600" b="1" dirty="0"/>
              <a:t> </a:t>
            </a:r>
            <a:r>
              <a:rPr lang="en-US" sz="2600" b="1" dirty="0" err="1"/>
              <a:t>thoại</a:t>
            </a:r>
            <a:r>
              <a:rPr lang="en-US" sz="2600" b="1" dirty="0"/>
              <a:t> Tabs</a:t>
            </a:r>
          </a:p>
          <a:p>
            <a:pPr lvl="1" algn="just"/>
            <a:r>
              <a:rPr lang="en-US" dirty="0" err="1" smtClean="0"/>
              <a:t>Ngoài</a:t>
            </a:r>
            <a:r>
              <a:rPr lang="en-US" dirty="0" smtClean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b="1" dirty="0"/>
              <a:t>Tab</a:t>
            </a:r>
            <a:r>
              <a:rPr lang="en-US" dirty="0"/>
              <a:t> </a:t>
            </a:r>
            <a:r>
              <a:rPr lang="en-US" dirty="0" err="1"/>
              <a:t>dừng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thước</a:t>
            </a:r>
            <a:r>
              <a:rPr lang="en-US" dirty="0"/>
              <a:t> </a:t>
            </a:r>
            <a:r>
              <a:rPr lang="en-US" dirty="0" err="1"/>
              <a:t>kẻ</a:t>
            </a:r>
            <a:r>
              <a:rPr lang="en-US" dirty="0"/>
              <a:t> (</a:t>
            </a:r>
            <a:r>
              <a:rPr lang="en-US" b="1" dirty="0"/>
              <a:t>Ruler</a:t>
            </a:r>
            <a:r>
              <a:rPr lang="en-US" dirty="0" smtClean="0"/>
              <a:t>),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thoại</a:t>
            </a:r>
            <a:r>
              <a:rPr lang="en-US" dirty="0"/>
              <a:t> </a:t>
            </a:r>
            <a:r>
              <a:rPr lang="en-US" b="1" dirty="0" smtClean="0"/>
              <a:t>Paragraph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b="1" dirty="0"/>
              <a:t>Tab</a:t>
            </a:r>
            <a:r>
              <a:rPr lang="en-US" dirty="0"/>
              <a:t> </a:t>
            </a:r>
            <a:r>
              <a:rPr lang="en-US" dirty="0" err="1"/>
              <a:t>dừng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 so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lề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bản. </a:t>
            </a:r>
            <a:endParaRPr lang="en-US" dirty="0" smtClean="0"/>
          </a:p>
          <a:p>
            <a:pPr lvl="1" algn="just"/>
            <a:r>
              <a:rPr lang="en-US" dirty="0" err="1" smtClean="0"/>
              <a:t>Hộp</a:t>
            </a:r>
            <a:r>
              <a:rPr lang="en-US" dirty="0" smtClean="0"/>
              <a:t> </a:t>
            </a:r>
            <a:r>
              <a:rPr lang="en-US" dirty="0" err="1"/>
              <a:t>thoại</a:t>
            </a:r>
            <a:r>
              <a:rPr lang="en-US" dirty="0"/>
              <a:t> </a:t>
            </a:r>
            <a:r>
              <a:rPr lang="en-US" b="1" dirty="0" smtClean="0"/>
              <a:t>Paragraph </a:t>
            </a:r>
            <a:r>
              <a:rPr lang="en-US" dirty="0" err="1" smtClean="0"/>
              <a:t>còn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gạch</a:t>
            </a:r>
            <a:r>
              <a:rPr lang="en-US" dirty="0"/>
              <a:t> </a:t>
            </a:r>
            <a:r>
              <a:rPr lang="en-US" b="1" dirty="0"/>
              <a:t>Leader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b="1" dirty="0"/>
              <a:t>Tab</a:t>
            </a:r>
            <a:r>
              <a:rPr lang="en-US" dirty="0"/>
              <a:t> </a:t>
            </a:r>
            <a:r>
              <a:rPr lang="en-US" dirty="0" err="1"/>
              <a:t>dừng</a:t>
            </a:r>
            <a:r>
              <a:rPr lang="en-US" dirty="0"/>
              <a:t>.</a:t>
            </a:r>
          </a:p>
          <a:p>
            <a:pPr lvl="1" algn="just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thoại</a:t>
            </a:r>
            <a:r>
              <a:rPr lang="en-US" dirty="0"/>
              <a:t> </a:t>
            </a:r>
            <a:r>
              <a:rPr lang="en-US" b="1" dirty="0"/>
              <a:t>Tab</a:t>
            </a:r>
            <a:r>
              <a:rPr lang="en-US" dirty="0"/>
              <a:t> </a:t>
            </a:r>
            <a:r>
              <a:rPr lang="en-US" dirty="0" err="1"/>
              <a:t>gồm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21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Định</a:t>
            </a:r>
            <a:r>
              <a:rPr lang="es-MX" dirty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các</a:t>
            </a:r>
            <a:r>
              <a:rPr lang="es-MX" dirty="0"/>
              <a:t> </a:t>
            </a:r>
            <a:r>
              <a:rPr lang="es-MX" dirty="0" err="1"/>
              <a:t>đoạn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00722" y="819150"/>
            <a:ext cx="8686800" cy="531668"/>
          </a:xfrm>
        </p:spPr>
        <p:txBody>
          <a:bodyPr/>
          <a:lstStyle/>
          <a:p>
            <a:r>
              <a:rPr lang="en-US" sz="2600" b="1" dirty="0" err="1"/>
              <a:t>Sử</a:t>
            </a:r>
            <a:r>
              <a:rPr lang="en-US" sz="2600" b="1" dirty="0"/>
              <a:t> </a:t>
            </a:r>
            <a:r>
              <a:rPr lang="en-US" sz="2600" b="1" dirty="0" err="1"/>
              <a:t>dụng</a:t>
            </a:r>
            <a:r>
              <a:rPr lang="en-US" sz="2600" b="1" dirty="0"/>
              <a:t> </a:t>
            </a:r>
            <a:r>
              <a:rPr lang="en-US" sz="2600" b="1" dirty="0" err="1"/>
              <a:t>hộp</a:t>
            </a:r>
            <a:r>
              <a:rPr lang="en-US" sz="2600" b="1" dirty="0"/>
              <a:t> </a:t>
            </a:r>
            <a:r>
              <a:rPr lang="en-US" sz="2600" b="1" dirty="0" err="1"/>
              <a:t>thoại</a:t>
            </a:r>
            <a:r>
              <a:rPr lang="en-US" sz="2600" b="1" dirty="0"/>
              <a:t> </a:t>
            </a:r>
            <a:r>
              <a:rPr lang="en-US" sz="2600" b="1" dirty="0" smtClean="0"/>
              <a:t>Tabs (</a:t>
            </a:r>
            <a:r>
              <a:rPr lang="en-US" sz="2600" b="1" dirty="0" err="1" smtClean="0"/>
              <a:t>tt</a:t>
            </a:r>
            <a:r>
              <a:rPr lang="en-US" sz="2600" b="1" dirty="0" smtClean="0"/>
              <a:t>)</a:t>
            </a:r>
            <a:endParaRPr lang="en-US" sz="26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1336" y="1350820"/>
          <a:ext cx="8586186" cy="3361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3874">
                  <a:extLst>
                    <a:ext uri="{9D8B030D-6E8A-4147-A177-3AD203B41FA5}">
                      <a16:colId xmlns:a16="http://schemas.microsoft.com/office/drawing/2014/main" val="1306492109"/>
                    </a:ext>
                  </a:extLst>
                </a:gridCol>
                <a:gridCol w="6202312">
                  <a:extLst>
                    <a:ext uri="{9D8B030D-6E8A-4147-A177-3AD203B41FA5}">
                      <a16:colId xmlns:a16="http://schemas.microsoft.com/office/drawing/2014/main" val="3023847390"/>
                    </a:ext>
                  </a:extLst>
                </a:gridCol>
              </a:tblGrid>
              <a:tr h="26866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mục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 nghĩa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6791669"/>
                  </a:ext>
                </a:extLst>
              </a:tr>
              <a:tr h="281745">
                <a:tc>
                  <a:txBody>
                    <a:bodyPr/>
                    <a:lstStyle/>
                    <a:p>
                      <a:pPr marL="57150" marR="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 stop position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Nhập vị trí (đo trên thước đo) cho Tab mới.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397147"/>
                  </a:ext>
                </a:extLst>
              </a:tr>
              <a:tr h="773946">
                <a:tc>
                  <a:txBody>
                    <a:bodyPr/>
                    <a:lstStyle/>
                    <a:p>
                      <a:pPr marL="57150" marR="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Default tab stops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Hiển thị khoảng cách con trỏ di chuyển khi bạn nhấn Tab. Theo mặc định, con trỏ di chuyển 0,5 inch mỗi lần bạn nhấn Tab; tuy nhiên, bạn có thể thay đổi cài đặt này.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2618569"/>
                  </a:ext>
                </a:extLst>
              </a:tr>
              <a:tr h="281745">
                <a:tc>
                  <a:txBody>
                    <a:bodyPr/>
                    <a:lstStyle/>
                    <a:p>
                      <a:pPr marL="57150" marR="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 stops to be cleared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Nhấp vào một tab dừng mà bạn muốn loại bỏ, rồi bấm Clear.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4438839"/>
                  </a:ext>
                </a:extLst>
              </a:tr>
              <a:tr h="281745">
                <a:tc>
                  <a:txBody>
                    <a:bodyPr/>
                    <a:lstStyle/>
                    <a:p>
                      <a:pPr marL="57150" marR="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Alignment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 căn chỉnh cần thiết cho điểm dừng Tab.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58502422"/>
                  </a:ext>
                </a:extLst>
              </a:tr>
              <a:tr h="281745">
                <a:tc>
                  <a:txBody>
                    <a:bodyPr/>
                    <a:lstStyle/>
                    <a:p>
                      <a:pPr marL="57150" marR="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Leader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 ký tự đứng trước văn bản từ cột này sang cột tiếp theo.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0326080"/>
                  </a:ext>
                </a:extLst>
              </a:tr>
              <a:tr h="508881">
                <a:tc>
                  <a:txBody>
                    <a:bodyPr/>
                    <a:lstStyle/>
                    <a:p>
                      <a:pPr marL="57150" marR="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Nhấp vào sau khi nhập số đo mới hoặc thay đổi số đo hiện có cho điểm dừng Tab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42360687"/>
                  </a:ext>
                </a:extLst>
              </a:tr>
              <a:tr h="281745">
                <a:tc>
                  <a:txBody>
                    <a:bodyPr/>
                    <a:lstStyle/>
                    <a:p>
                      <a:pPr marL="57150" marR="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Clear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Xóa Tab dừng đã chọn.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378905"/>
                  </a:ext>
                </a:extLst>
              </a:tr>
              <a:tr h="281745">
                <a:tc>
                  <a:txBody>
                    <a:bodyPr/>
                    <a:lstStyle/>
                    <a:p>
                      <a:pPr marL="57150" marR="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Clear All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Xóa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tất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Tab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dừng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cài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57137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46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Định</a:t>
            </a:r>
            <a:r>
              <a:rPr lang="es-MX" dirty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các</a:t>
            </a:r>
            <a:r>
              <a:rPr lang="es-MX" dirty="0"/>
              <a:t> </a:t>
            </a:r>
            <a:r>
              <a:rPr lang="es-MX" dirty="0" err="1"/>
              <a:t>đoạn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00722" y="819150"/>
            <a:ext cx="8686800" cy="531668"/>
          </a:xfrm>
        </p:spPr>
        <p:txBody>
          <a:bodyPr/>
          <a:lstStyle/>
          <a:p>
            <a:r>
              <a:rPr lang="en-US" sz="2600" b="1" dirty="0" err="1"/>
              <a:t>Sử</a:t>
            </a:r>
            <a:r>
              <a:rPr lang="en-US" sz="2600" b="1" dirty="0"/>
              <a:t> </a:t>
            </a:r>
            <a:r>
              <a:rPr lang="en-US" sz="2600" b="1" dirty="0" err="1"/>
              <a:t>dụng</a:t>
            </a:r>
            <a:r>
              <a:rPr lang="en-US" sz="2600" b="1" dirty="0"/>
              <a:t> </a:t>
            </a:r>
            <a:r>
              <a:rPr lang="en-US" sz="2600" b="1" dirty="0" err="1"/>
              <a:t>hộp</a:t>
            </a:r>
            <a:r>
              <a:rPr lang="en-US" sz="2600" b="1" dirty="0"/>
              <a:t> </a:t>
            </a:r>
            <a:r>
              <a:rPr lang="en-US" sz="2600" b="1" dirty="0" err="1"/>
              <a:t>thoại</a:t>
            </a:r>
            <a:r>
              <a:rPr lang="en-US" sz="2600" b="1" dirty="0"/>
              <a:t> </a:t>
            </a:r>
            <a:r>
              <a:rPr lang="en-US" sz="2600" b="1" dirty="0" smtClean="0"/>
              <a:t>Tabs (</a:t>
            </a:r>
            <a:r>
              <a:rPr lang="en-US" sz="2600" b="1" dirty="0" err="1" smtClean="0"/>
              <a:t>tt</a:t>
            </a:r>
            <a:r>
              <a:rPr lang="en-US" sz="2600" b="1" dirty="0" smtClean="0"/>
              <a:t>)</a:t>
            </a:r>
            <a:endParaRPr lang="en-US" sz="26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783" y="1452362"/>
            <a:ext cx="2557893" cy="3017520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122" y="1452362"/>
            <a:ext cx="3422900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21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Định</a:t>
            </a:r>
            <a:r>
              <a:rPr lang="es-MX" dirty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các</a:t>
            </a:r>
            <a:r>
              <a:rPr lang="es-MX" dirty="0"/>
              <a:t> </a:t>
            </a:r>
            <a:r>
              <a:rPr lang="es-MX" dirty="0" err="1"/>
              <a:t>đoạn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00722" y="819150"/>
            <a:ext cx="8686800" cy="3524250"/>
          </a:xfrm>
        </p:spPr>
        <p:txBody>
          <a:bodyPr/>
          <a:lstStyle/>
          <a:p>
            <a:r>
              <a:rPr lang="en-US" b="1" dirty="0" err="1" smtClean="0"/>
              <a:t>Sử</a:t>
            </a:r>
            <a:r>
              <a:rPr lang="en-US" b="1" dirty="0" smtClean="0"/>
              <a:t> </a:t>
            </a:r>
            <a:r>
              <a:rPr lang="en-US" b="1" dirty="0" err="1"/>
              <a:t>dụng</a:t>
            </a:r>
            <a:r>
              <a:rPr lang="en-US" b="1" dirty="0"/>
              <a:t> Format </a:t>
            </a:r>
            <a:r>
              <a:rPr lang="en-US" b="1" dirty="0" smtClean="0"/>
              <a:t>Painter</a:t>
            </a:r>
          </a:p>
          <a:p>
            <a:pPr lvl="1" algn="just"/>
            <a:r>
              <a:rPr lang="vi-VN" dirty="0"/>
              <a:t>Format Painter cho phép </a:t>
            </a:r>
            <a:r>
              <a:rPr lang="vi-VN" dirty="0" smtClean="0"/>
              <a:t>sao </a:t>
            </a:r>
            <a:r>
              <a:rPr lang="vi-VN" dirty="0"/>
              <a:t>chép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vi-VN" dirty="0" smtClean="0"/>
              <a:t>định </a:t>
            </a:r>
            <a:r>
              <a:rPr lang="vi-VN" dirty="0"/>
              <a:t>dạng (</a:t>
            </a:r>
            <a:r>
              <a:rPr lang="vi-VN" b="1" dirty="0"/>
              <a:t>Font</a:t>
            </a:r>
            <a:r>
              <a:rPr lang="vi-VN" dirty="0"/>
              <a:t>, </a:t>
            </a:r>
            <a:r>
              <a:rPr lang="vi-VN" b="1" dirty="0"/>
              <a:t>Size</a:t>
            </a:r>
            <a:r>
              <a:rPr lang="vi-VN" dirty="0"/>
              <a:t>, Color, </a:t>
            </a:r>
            <a:r>
              <a:rPr lang="vi-VN" b="1" dirty="0"/>
              <a:t>Style</a:t>
            </a:r>
            <a:r>
              <a:rPr lang="vi-VN" dirty="0"/>
              <a:t>,…) từ một mẫu văn bản và áp dụng định dạng này cho nhiều mẫu văn bản khác</a:t>
            </a:r>
            <a:r>
              <a:rPr lang="vi-VN" dirty="0" smtClean="0"/>
              <a:t>.</a:t>
            </a:r>
            <a:endParaRPr lang="vi-VN" dirty="0"/>
          </a:p>
          <a:p>
            <a:pPr lvl="1" algn="just"/>
            <a:r>
              <a:rPr lang="en-US" dirty="0" smtClean="0"/>
              <a:t>C</a:t>
            </a:r>
            <a:r>
              <a:rPr lang="vi-VN" dirty="0" smtClean="0"/>
              <a:t>ó </a:t>
            </a:r>
            <a:r>
              <a:rPr lang="vi-VN" dirty="0"/>
              <a:t>thể sử dụng </a:t>
            </a:r>
            <a:r>
              <a:rPr lang="vi-VN" b="1" dirty="0"/>
              <a:t>Format Painter </a:t>
            </a:r>
            <a:r>
              <a:rPr lang="vi-VN" dirty="0"/>
              <a:t>bằng cách sử dụng </a:t>
            </a:r>
            <a:r>
              <a:rPr lang="vi-VN" b="1" dirty="0"/>
              <a:t>Ribbon</a:t>
            </a:r>
            <a:r>
              <a:rPr lang="vi-VN" dirty="0"/>
              <a:t>, trình đơn ngữ cảnh (</a:t>
            </a:r>
            <a:r>
              <a:rPr lang="vi-VN" b="1" dirty="0"/>
              <a:t>Contextual menu</a:t>
            </a:r>
            <a:r>
              <a:rPr lang="vi-VN" dirty="0"/>
              <a:t>) hoặc phím tắt (</a:t>
            </a:r>
            <a:r>
              <a:rPr lang="vi-VN" b="1" dirty="0"/>
              <a:t>Shortcut key</a:t>
            </a:r>
            <a:r>
              <a:rPr lang="vi-VN" dirty="0"/>
              <a:t>).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7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665018" y="925417"/>
            <a:ext cx="7845137" cy="3627533"/>
          </a:xfrm>
        </p:spPr>
        <p:txBody>
          <a:bodyPr anchor="ctr"/>
          <a:lstStyle/>
          <a:p>
            <a:r>
              <a:rPr lang="en-US" sz="2200" dirty="0" err="1" smtClean="0"/>
              <a:t>Sử</a:t>
            </a:r>
            <a:r>
              <a:rPr lang="en-US" sz="2200" dirty="0" smtClean="0"/>
              <a:t> </a:t>
            </a:r>
            <a:r>
              <a:rPr lang="en-US" sz="2200" dirty="0" err="1" smtClean="0"/>
              <a:t>dụng</a:t>
            </a:r>
            <a:r>
              <a:rPr lang="en-US" sz="2200" dirty="0" smtClean="0"/>
              <a:t> </a:t>
            </a:r>
            <a:r>
              <a:rPr lang="en-US" sz="2200" dirty="0" err="1" smtClean="0"/>
              <a:t>màn</a:t>
            </a:r>
            <a:r>
              <a:rPr lang="en-US" sz="2200" dirty="0" smtClean="0"/>
              <a:t> </a:t>
            </a:r>
            <a:r>
              <a:rPr lang="en-US" sz="2200" dirty="0" err="1" smtClean="0"/>
              <a:t>hình</a:t>
            </a:r>
            <a:r>
              <a:rPr lang="en-US" sz="2200" dirty="0" smtClean="0"/>
              <a:t> ở </a:t>
            </a:r>
            <a:r>
              <a:rPr lang="en-US" sz="2200" dirty="0" err="1" smtClean="0"/>
              <a:t>chế</a:t>
            </a:r>
            <a:r>
              <a:rPr lang="en-US" sz="2200" dirty="0" smtClean="0"/>
              <a:t> </a:t>
            </a:r>
            <a:r>
              <a:rPr lang="en-US" sz="2200" dirty="0" err="1" smtClean="0"/>
              <a:t>độ</a:t>
            </a:r>
            <a:r>
              <a:rPr lang="en-US" sz="2200" dirty="0" smtClean="0"/>
              <a:t> </a:t>
            </a:r>
            <a:r>
              <a:rPr lang="en-US" sz="2200" b="1" dirty="0" smtClean="0"/>
              <a:t>Show Presenter View </a:t>
            </a:r>
            <a:r>
              <a:rPr lang="en-US" sz="2200" dirty="0" err="1" smtClean="0"/>
              <a:t>bao</a:t>
            </a:r>
            <a:r>
              <a:rPr lang="en-US" sz="2200" dirty="0" smtClean="0"/>
              <a:t> </a:t>
            </a:r>
            <a:r>
              <a:rPr lang="en-US" sz="2200" dirty="0" err="1" smtClean="0"/>
              <a:t>gồm</a:t>
            </a:r>
            <a:r>
              <a:rPr lang="en-US" sz="2200" dirty="0" smtClean="0"/>
              <a:t> </a:t>
            </a:r>
            <a:r>
              <a:rPr lang="en-US" sz="2200" dirty="0" err="1" smtClean="0"/>
              <a:t>phần</a:t>
            </a:r>
            <a:r>
              <a:rPr lang="en-US" sz="2200" dirty="0" smtClean="0"/>
              <a:t> </a:t>
            </a:r>
            <a:r>
              <a:rPr lang="en-US" sz="2200" b="1" dirty="0" err="1" smtClean="0"/>
              <a:t>lý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thuyết</a:t>
            </a:r>
            <a:r>
              <a:rPr lang="en-US" sz="2200" b="1" dirty="0" smtClean="0"/>
              <a:t> </a:t>
            </a:r>
            <a:r>
              <a:rPr lang="en-US" sz="2200" dirty="0" err="1" smtClean="0"/>
              <a:t>và</a:t>
            </a:r>
            <a:r>
              <a:rPr lang="en-US" sz="2200" dirty="0" smtClean="0"/>
              <a:t> </a:t>
            </a:r>
            <a:r>
              <a:rPr lang="en-US" sz="2200" b="1" dirty="0" err="1" smtClean="0"/>
              <a:t>hướng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dẫn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thao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tác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thực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hành</a:t>
            </a:r>
            <a:endParaRPr lang="en-US" sz="2200" b="1" dirty="0" smtClean="0"/>
          </a:p>
          <a:p>
            <a:r>
              <a:rPr lang="en-US" sz="2200" dirty="0" err="1" smtClean="0"/>
              <a:t>Các</a:t>
            </a:r>
            <a:r>
              <a:rPr lang="en-US" sz="2200" dirty="0" smtClean="0"/>
              <a:t> </a:t>
            </a:r>
            <a:r>
              <a:rPr lang="en-US" sz="2200" dirty="0" err="1" smtClean="0"/>
              <a:t>câu</a:t>
            </a:r>
            <a:r>
              <a:rPr lang="en-US" sz="2200" dirty="0" smtClean="0"/>
              <a:t> </a:t>
            </a:r>
            <a:r>
              <a:rPr lang="en-US" sz="2200" dirty="0" err="1" smtClean="0"/>
              <a:t>hỏi</a:t>
            </a:r>
            <a:r>
              <a:rPr lang="en-US" sz="2200" dirty="0" smtClean="0"/>
              <a:t> </a:t>
            </a:r>
            <a:r>
              <a:rPr lang="en-US" sz="2200" dirty="0" err="1" smtClean="0"/>
              <a:t>ôn</a:t>
            </a:r>
            <a:r>
              <a:rPr lang="en-US" sz="2200" dirty="0" smtClean="0"/>
              <a:t> </a:t>
            </a:r>
            <a:r>
              <a:rPr lang="en-US" sz="2200" dirty="0" err="1" smtClean="0"/>
              <a:t>tập</a:t>
            </a:r>
            <a:r>
              <a:rPr lang="en-US" sz="2200" dirty="0" smtClean="0"/>
              <a:t> </a:t>
            </a:r>
            <a:r>
              <a:rPr lang="en-US" sz="2200" dirty="0" err="1" smtClean="0"/>
              <a:t>bao</a:t>
            </a:r>
            <a:r>
              <a:rPr lang="en-US" sz="2200" dirty="0" smtClean="0"/>
              <a:t> </a:t>
            </a:r>
            <a:r>
              <a:rPr lang="en-US" sz="2200" dirty="0" err="1" smtClean="0"/>
              <a:t>gồm</a:t>
            </a:r>
            <a:r>
              <a:rPr lang="en-US" sz="2200" dirty="0" smtClean="0"/>
              <a:t> </a:t>
            </a:r>
            <a:r>
              <a:rPr lang="en-US" sz="2200" dirty="0" err="1" smtClean="0"/>
              <a:t>cả</a:t>
            </a:r>
            <a:r>
              <a:rPr lang="en-US" sz="2200" dirty="0" smtClean="0"/>
              <a:t> </a:t>
            </a:r>
            <a:r>
              <a:rPr lang="en-US" sz="2200" dirty="0" err="1" smtClean="0"/>
              <a:t>phần</a:t>
            </a:r>
            <a:r>
              <a:rPr lang="en-US" sz="2200" dirty="0" smtClean="0"/>
              <a:t> </a:t>
            </a:r>
            <a:r>
              <a:rPr lang="en-US" sz="2200" dirty="0" err="1" smtClean="0"/>
              <a:t>đáp</a:t>
            </a:r>
            <a:r>
              <a:rPr lang="en-US" sz="2200" dirty="0" smtClean="0"/>
              <a:t> </a:t>
            </a:r>
            <a:r>
              <a:rPr lang="en-US" sz="2200" dirty="0" err="1" smtClean="0"/>
              <a:t>án</a:t>
            </a:r>
            <a:r>
              <a:rPr lang="en-US" sz="2200" dirty="0" smtClean="0"/>
              <a:t> </a:t>
            </a:r>
            <a:r>
              <a:rPr lang="en-US" sz="2200" dirty="0" err="1" smtClean="0"/>
              <a:t>dưới</a:t>
            </a:r>
            <a:r>
              <a:rPr lang="en-US" sz="2200" dirty="0" smtClean="0"/>
              <a:t> </a:t>
            </a:r>
            <a:r>
              <a:rPr lang="en-US" sz="2200" dirty="0" err="1" smtClean="0"/>
              <a:t>dạng</a:t>
            </a:r>
            <a:r>
              <a:rPr lang="en-US" sz="2200" dirty="0" smtClean="0"/>
              <a:t> </a:t>
            </a:r>
            <a:r>
              <a:rPr lang="en-US" sz="2200" b="1" dirty="0" smtClean="0"/>
              <a:t>Animation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2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Định</a:t>
            </a:r>
            <a:r>
              <a:rPr lang="es-MX" dirty="0" smtClean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 </a:t>
            </a:r>
            <a:r>
              <a:rPr lang="es-MX" dirty="0" err="1"/>
              <a:t>sử</a:t>
            </a:r>
            <a:r>
              <a:rPr lang="es-MX" dirty="0"/>
              <a:t> </a:t>
            </a:r>
            <a:r>
              <a:rPr lang="es-MX" dirty="0" err="1"/>
              <a:t>dụng</a:t>
            </a:r>
            <a:r>
              <a:rPr lang="es-MX" dirty="0"/>
              <a:t> </a:t>
            </a:r>
            <a:r>
              <a:rPr lang="es-MX" dirty="0" err="1"/>
              <a:t>Styles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00722" y="819150"/>
            <a:ext cx="8686800" cy="3948114"/>
          </a:xfrm>
        </p:spPr>
        <p:txBody>
          <a:bodyPr/>
          <a:lstStyle/>
          <a:p>
            <a:pPr algn="just"/>
            <a:r>
              <a:rPr lang="vi-VN" dirty="0"/>
              <a:t>Style là sự kết hợp được định nghĩa trước của kiểu chữ (Font), màu sắc (Color) và kích thước (Size</a:t>
            </a:r>
            <a:r>
              <a:rPr lang="vi-VN" dirty="0" smtClean="0"/>
              <a:t>) và có thể được áp dụng cho bất kỳ văn bản nào trong tài liệu. </a:t>
            </a:r>
            <a:endParaRPr lang="en-US" dirty="0" smtClean="0"/>
          </a:p>
          <a:p>
            <a:pPr algn="just"/>
            <a:r>
              <a:rPr lang="vi-VN" dirty="0" smtClean="0"/>
              <a:t>Style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đ</a:t>
            </a:r>
            <a:r>
              <a:rPr lang="vi-VN" dirty="0" smtClean="0"/>
              <a:t>ịnh </a:t>
            </a:r>
            <a:r>
              <a:rPr lang="vi-VN" dirty="0"/>
              <a:t>dạng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vi-VN" dirty="0" smtClean="0"/>
              <a:t>ký </a:t>
            </a:r>
            <a:r>
              <a:rPr lang="vi-VN" dirty="0"/>
              <a:t>tự (Character) và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vi-VN" dirty="0" smtClean="0"/>
              <a:t>đoạn </a:t>
            </a:r>
            <a:r>
              <a:rPr lang="vi-VN" dirty="0"/>
              <a:t>văn bản (Paragraph</a:t>
            </a:r>
            <a:r>
              <a:rPr lang="vi-VN" dirty="0" smtClean="0"/>
              <a:t>)</a:t>
            </a:r>
            <a:r>
              <a:rPr lang="en-US" dirty="0" smtClean="0"/>
              <a:t>,</a:t>
            </a:r>
            <a:r>
              <a:rPr lang="vi-VN" dirty="0" smtClean="0"/>
              <a:t> mỗi </a:t>
            </a:r>
            <a:r>
              <a:rPr lang="vi-VN" dirty="0"/>
              <a:t>Style được lưu với một tên duy nhất.</a:t>
            </a:r>
          </a:p>
          <a:p>
            <a:pPr algn="just"/>
            <a:r>
              <a:rPr lang="vi-VN" dirty="0"/>
              <a:t>Ba loại Style được sử dụng phổ biến nhất là:</a:t>
            </a:r>
          </a:p>
          <a:p>
            <a:pPr lvl="1" algn="just"/>
            <a:r>
              <a:rPr lang="vi-VN" dirty="0" smtClean="0"/>
              <a:t>Paragraph</a:t>
            </a:r>
            <a:r>
              <a:rPr lang="en-US" dirty="0" smtClean="0"/>
              <a:t>: Đ</a:t>
            </a:r>
            <a:r>
              <a:rPr lang="vi-VN" dirty="0" smtClean="0"/>
              <a:t>ịnh </a:t>
            </a:r>
            <a:r>
              <a:rPr lang="vi-VN" dirty="0"/>
              <a:t>dạng và vị trí </a:t>
            </a:r>
            <a:r>
              <a:rPr lang="en-US" dirty="0" err="1" smtClean="0"/>
              <a:t>cho</a:t>
            </a:r>
            <a:r>
              <a:rPr lang="vi-VN" dirty="0" smtClean="0"/>
              <a:t> </a:t>
            </a:r>
            <a:r>
              <a:rPr lang="vi-VN" dirty="0"/>
              <a:t>toàn bộ đoạn văn bản;</a:t>
            </a:r>
          </a:p>
          <a:p>
            <a:pPr lvl="1" algn="just"/>
            <a:r>
              <a:rPr lang="vi-VN" dirty="0" smtClean="0"/>
              <a:t>Character: </a:t>
            </a:r>
            <a:r>
              <a:rPr lang="en-US" dirty="0"/>
              <a:t>Đ</a:t>
            </a:r>
            <a:r>
              <a:rPr lang="vi-VN" dirty="0" smtClean="0"/>
              <a:t>ịnh </a:t>
            </a:r>
            <a:r>
              <a:rPr lang="vi-VN" dirty="0"/>
              <a:t>dạng và vị trí của nhóm văn bản được chọn;</a:t>
            </a:r>
          </a:p>
          <a:p>
            <a:pPr lvl="1" algn="just"/>
            <a:r>
              <a:rPr lang="vi-VN" dirty="0" smtClean="0"/>
              <a:t>Linked </a:t>
            </a:r>
            <a:r>
              <a:rPr lang="vi-VN" dirty="0"/>
              <a:t>(Paragraph and Character</a:t>
            </a:r>
            <a:r>
              <a:rPr lang="vi-VN" dirty="0" smtClean="0"/>
              <a:t>): </a:t>
            </a:r>
            <a:r>
              <a:rPr lang="en-US" dirty="0"/>
              <a:t>Đ</a:t>
            </a:r>
            <a:r>
              <a:rPr lang="vi-VN" dirty="0" smtClean="0"/>
              <a:t>ịnh </a:t>
            </a:r>
            <a:r>
              <a:rPr lang="vi-VN" dirty="0"/>
              <a:t>dạng và vị trí của toàn bộ đoạn văn bản hoặc một nhóm văn bản được chọn</a:t>
            </a:r>
            <a:r>
              <a:rPr lang="vi-VN" dirty="0" smtClean="0"/>
              <a:t>.</a:t>
            </a:r>
            <a:endParaRPr lang="vi-VN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1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Định</a:t>
            </a:r>
            <a:r>
              <a:rPr lang="es-MX" dirty="0" smtClean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 </a:t>
            </a:r>
            <a:r>
              <a:rPr lang="es-MX" dirty="0" err="1"/>
              <a:t>sử</a:t>
            </a:r>
            <a:r>
              <a:rPr lang="es-MX" dirty="0"/>
              <a:t> </a:t>
            </a:r>
            <a:r>
              <a:rPr lang="es-MX" dirty="0" err="1"/>
              <a:t>dụng</a:t>
            </a:r>
            <a:r>
              <a:rPr lang="es-MX" dirty="0"/>
              <a:t> </a:t>
            </a:r>
            <a:r>
              <a:rPr lang="es-MX" dirty="0" err="1"/>
              <a:t>Styles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00722" y="819150"/>
            <a:ext cx="8686800" cy="3524250"/>
          </a:xfrm>
        </p:spPr>
        <p:txBody>
          <a:bodyPr/>
          <a:lstStyle/>
          <a:p>
            <a:pPr algn="just"/>
            <a:r>
              <a:rPr lang="vi-VN" dirty="0" smtClean="0"/>
              <a:t>Word </a:t>
            </a:r>
            <a:r>
              <a:rPr lang="vi-VN" dirty="0"/>
              <a:t>cung cấp một số Style </a:t>
            </a:r>
            <a:r>
              <a:rPr lang="vi-VN" dirty="0" smtClean="0"/>
              <a:t>như </a:t>
            </a:r>
            <a:r>
              <a:rPr lang="vi-VN" dirty="0"/>
              <a:t>tiêu đề (Heading) hoặc danh sách (List). </a:t>
            </a:r>
            <a:endParaRPr lang="en-US" dirty="0" smtClean="0"/>
          </a:p>
          <a:p>
            <a:pPr algn="just"/>
            <a:r>
              <a:rPr lang="vi-VN" dirty="0" smtClean="0"/>
              <a:t>Normal </a:t>
            </a:r>
            <a:r>
              <a:rPr lang="vi-VN" dirty="0"/>
              <a:t>là kiểu định dạng mặc </a:t>
            </a:r>
            <a:r>
              <a:rPr lang="vi-VN" dirty="0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vi-VN" dirty="0" smtClean="0"/>
              <a:t> </a:t>
            </a:r>
            <a:r>
              <a:rPr lang="vi-VN" dirty="0"/>
              <a:t>tự động áp dụng cho tất cả các đoạn văn bản mới trong tài liệu.</a:t>
            </a:r>
            <a:endParaRPr lang="vi-VN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04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Định</a:t>
            </a:r>
            <a:r>
              <a:rPr lang="es-MX" dirty="0" smtClean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 </a:t>
            </a:r>
            <a:r>
              <a:rPr lang="es-MX" dirty="0" err="1"/>
              <a:t>sử</a:t>
            </a:r>
            <a:r>
              <a:rPr lang="es-MX" dirty="0"/>
              <a:t> </a:t>
            </a:r>
            <a:r>
              <a:rPr lang="es-MX" dirty="0" err="1"/>
              <a:t>dụng</a:t>
            </a:r>
            <a:r>
              <a:rPr lang="es-MX" dirty="0"/>
              <a:t> </a:t>
            </a:r>
            <a:r>
              <a:rPr lang="es-MX" dirty="0" err="1"/>
              <a:t>Styles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00722" y="819150"/>
            <a:ext cx="8686800" cy="3948114"/>
          </a:xfrm>
        </p:spPr>
        <p:txBody>
          <a:bodyPr/>
          <a:lstStyle/>
          <a:p>
            <a:pPr algn="just"/>
            <a:r>
              <a:rPr lang="vi-VN" b="1" dirty="0" smtClean="0"/>
              <a:t>Sử </a:t>
            </a:r>
            <a:r>
              <a:rPr lang="vi-VN" b="1" dirty="0"/>
              <a:t>dụng định dạng nhanh (Quick Styles)</a:t>
            </a:r>
          </a:p>
          <a:p>
            <a:pPr lvl="1" algn="just"/>
            <a:r>
              <a:rPr lang="vi-VN" dirty="0"/>
              <a:t>Quick Style là các Style dựng sẵn được thể hiện trong nhóm Styles trên </a:t>
            </a:r>
            <a:r>
              <a:rPr lang="vi-VN" dirty="0" smtClean="0"/>
              <a:t>th</a:t>
            </a:r>
            <a:r>
              <a:rPr lang="en-US" dirty="0"/>
              <a:t>ẻ</a:t>
            </a:r>
            <a:r>
              <a:rPr lang="vi-VN" dirty="0" smtClean="0"/>
              <a:t> </a:t>
            </a:r>
            <a:r>
              <a:rPr lang="vi-VN" dirty="0"/>
              <a:t>Home dưới dạng </a:t>
            </a:r>
            <a:r>
              <a:rPr lang="vi-VN" dirty="0" smtClean="0"/>
              <a:t>Gallery</a:t>
            </a:r>
            <a:r>
              <a:rPr lang="en-US" dirty="0" smtClean="0"/>
              <a:t>.</a:t>
            </a:r>
          </a:p>
          <a:p>
            <a:pPr marL="225425" lvl="1" indent="0" algn="just">
              <a:buNone/>
            </a:pPr>
            <a:endParaRPr lang="en-US" dirty="0"/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C</a:t>
            </a:r>
            <a:r>
              <a:rPr lang="vi-VN" dirty="0" smtClean="0"/>
              <a:t>ó </a:t>
            </a:r>
            <a:r>
              <a:rPr lang="vi-VN" dirty="0"/>
              <a:t>thể mở rộng Quick Styles bằng cách nhấp chọn nút More </a:t>
            </a:r>
            <a:r>
              <a:rPr lang="vi-VN" dirty="0" smtClean="0"/>
              <a:t>góc </a:t>
            </a:r>
            <a:r>
              <a:rPr lang="vi-VN" dirty="0"/>
              <a:t>dưới bên phải của nhóm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22</a:t>
            </a:fld>
            <a:endParaRPr lang="en-US"/>
          </a:p>
        </p:txBody>
      </p:sp>
      <p:pic>
        <p:nvPicPr>
          <p:cNvPr id="14" name="Picture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834" y="3550068"/>
            <a:ext cx="3795539" cy="1082289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grpSp>
        <p:nvGrpSpPr>
          <p:cNvPr id="13" name="Group 12"/>
          <p:cNvGrpSpPr/>
          <p:nvPr/>
        </p:nvGrpSpPr>
        <p:grpSpPr>
          <a:xfrm>
            <a:off x="2272751" y="2020712"/>
            <a:ext cx="4065703" cy="641703"/>
            <a:chOff x="2272751" y="2020712"/>
            <a:chExt cx="4065703" cy="64170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2751" y="2020712"/>
              <a:ext cx="4065703" cy="641703"/>
            </a:xfrm>
            <a:prstGeom prst="rect">
              <a:avLst/>
            </a:prstGeom>
          </p:spPr>
        </p:pic>
        <p:sp>
          <p:nvSpPr>
            <p:cNvPr id="12" name="Oval 11"/>
            <p:cNvSpPr/>
            <p:nvPr/>
          </p:nvSpPr>
          <p:spPr>
            <a:xfrm>
              <a:off x="6124286" y="2309813"/>
              <a:ext cx="207818" cy="20781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7610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Định</a:t>
            </a:r>
            <a:r>
              <a:rPr lang="es-MX" dirty="0" smtClean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 </a:t>
            </a:r>
            <a:r>
              <a:rPr lang="es-MX" dirty="0" err="1"/>
              <a:t>sử</a:t>
            </a:r>
            <a:r>
              <a:rPr lang="es-MX" dirty="0"/>
              <a:t> </a:t>
            </a:r>
            <a:r>
              <a:rPr lang="es-MX" dirty="0" err="1"/>
              <a:t>dụng</a:t>
            </a:r>
            <a:r>
              <a:rPr lang="es-MX" dirty="0"/>
              <a:t> </a:t>
            </a:r>
            <a:r>
              <a:rPr lang="es-MX" dirty="0" err="1"/>
              <a:t>Styles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00722" y="819150"/>
            <a:ext cx="6219127" cy="3600450"/>
          </a:xfrm>
        </p:spPr>
        <p:txBody>
          <a:bodyPr anchor="ctr"/>
          <a:lstStyle/>
          <a:p>
            <a:pPr algn="just"/>
            <a:r>
              <a:rPr lang="vi-VN" b="1" dirty="0" smtClean="0"/>
              <a:t>Sử </a:t>
            </a:r>
            <a:r>
              <a:rPr lang="vi-VN" b="1" dirty="0"/>
              <a:t>dụng định dạng nhanh (Quick Styles</a:t>
            </a:r>
            <a:r>
              <a:rPr lang="vi-VN" b="1" dirty="0" smtClean="0"/>
              <a:t>)</a:t>
            </a:r>
            <a:r>
              <a:rPr lang="en-US" b="1" dirty="0" smtClean="0"/>
              <a:t> (</a:t>
            </a:r>
            <a:r>
              <a:rPr lang="en-US" b="1" dirty="0" err="1" smtClean="0"/>
              <a:t>tt</a:t>
            </a:r>
            <a:r>
              <a:rPr lang="en-US" b="1" dirty="0" smtClean="0"/>
              <a:t>)</a:t>
            </a:r>
            <a:endParaRPr lang="vi-VN" b="1" dirty="0"/>
          </a:p>
          <a:p>
            <a:pPr lvl="1" algn="just"/>
            <a:r>
              <a:rPr lang="vi-VN" dirty="0"/>
              <a:t>Các chức năng trong cửa sổ Quick Styles </a:t>
            </a:r>
            <a:r>
              <a:rPr lang="vi-VN" dirty="0" smtClean="0"/>
              <a:t>gồm</a:t>
            </a:r>
            <a:r>
              <a:rPr lang="vi-VN" dirty="0"/>
              <a:t>:</a:t>
            </a:r>
          </a:p>
          <a:p>
            <a:pPr lvl="2" algn="just"/>
            <a:r>
              <a:rPr lang="vi-VN" dirty="0" smtClean="0"/>
              <a:t>Create </a:t>
            </a:r>
            <a:r>
              <a:rPr lang="vi-VN" dirty="0"/>
              <a:t>a Style: Cho phép tạo một Style mới.</a:t>
            </a:r>
          </a:p>
          <a:p>
            <a:pPr lvl="2" algn="just"/>
            <a:r>
              <a:rPr lang="vi-VN" dirty="0" smtClean="0"/>
              <a:t>Clear </a:t>
            </a:r>
            <a:r>
              <a:rPr lang="vi-VN" dirty="0"/>
              <a:t>Formatting: Cho phép xóa các định dạng văn bản đã được áp dụng Style và trả về Normal Style.</a:t>
            </a:r>
          </a:p>
          <a:p>
            <a:pPr lvl="2" algn="just"/>
            <a:r>
              <a:rPr lang="vi-VN" dirty="0" smtClean="0"/>
              <a:t>Apply </a:t>
            </a:r>
            <a:r>
              <a:rPr lang="vi-VN" dirty="0"/>
              <a:t>Style: Hiển thị một cửa sổ </a:t>
            </a:r>
            <a:r>
              <a:rPr lang="en-US" dirty="0" err="1" smtClean="0"/>
              <a:t>để</a:t>
            </a:r>
            <a:r>
              <a:rPr lang="vi-VN" dirty="0" smtClean="0"/>
              <a:t> </a:t>
            </a:r>
            <a:r>
              <a:rPr lang="vi-VN" dirty="0"/>
              <a:t>chọn từ danh sách Style hoặc nhập tên của Style sẽ áp </a:t>
            </a:r>
            <a:r>
              <a:rPr lang="vi-VN" dirty="0" smtClean="0"/>
              <a:t>dụng</a:t>
            </a:r>
            <a:r>
              <a:rPr lang="en-US" dirty="0" smtClean="0"/>
              <a:t> (</a:t>
            </a:r>
            <a:r>
              <a:rPr lang="vi-VN" dirty="0" smtClean="0"/>
              <a:t>có </a:t>
            </a:r>
            <a:r>
              <a:rPr lang="vi-VN" dirty="0"/>
              <a:t>thể nhấn </a:t>
            </a:r>
            <a:r>
              <a:rPr lang="vi-VN" dirty="0" smtClean="0"/>
              <a:t>CTRL+SHIFT+S </a:t>
            </a:r>
            <a:r>
              <a:rPr lang="vi-VN" dirty="0"/>
              <a:t>để hiển thị cửa sổ này.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23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49" y="1838324"/>
            <a:ext cx="2442101" cy="17586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185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Định</a:t>
            </a:r>
            <a:r>
              <a:rPr lang="es-MX" dirty="0" smtClean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 </a:t>
            </a:r>
            <a:r>
              <a:rPr lang="es-MX" dirty="0" err="1"/>
              <a:t>sử</a:t>
            </a:r>
            <a:r>
              <a:rPr lang="es-MX" dirty="0"/>
              <a:t> </a:t>
            </a:r>
            <a:r>
              <a:rPr lang="es-MX" dirty="0" err="1"/>
              <a:t>dụng</a:t>
            </a:r>
            <a:r>
              <a:rPr lang="es-MX" dirty="0"/>
              <a:t> </a:t>
            </a:r>
            <a:r>
              <a:rPr lang="es-MX" dirty="0" err="1"/>
              <a:t>Styles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123825" y="819149"/>
            <a:ext cx="5972175" cy="3705225"/>
          </a:xfrm>
        </p:spPr>
        <p:txBody>
          <a:bodyPr anchor="t"/>
          <a:lstStyle/>
          <a:p>
            <a:pPr algn="just"/>
            <a:r>
              <a:rPr lang="vi-VN" b="1" dirty="0" smtClean="0"/>
              <a:t>Sử </a:t>
            </a:r>
            <a:r>
              <a:rPr lang="vi-VN" b="1" dirty="0"/>
              <a:t>dụng cửa sổ Style (Style Pane)</a:t>
            </a:r>
          </a:p>
          <a:p>
            <a:pPr lvl="1" algn="just"/>
            <a:r>
              <a:rPr lang="vi-VN" dirty="0"/>
              <a:t>Sử dụng Style Pane</a:t>
            </a:r>
            <a:r>
              <a:rPr lang="vi-VN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vi-VN" dirty="0" smtClean="0"/>
              <a:t>nhận </a:t>
            </a:r>
            <a:r>
              <a:rPr lang="vi-VN" dirty="0"/>
              <a:t>diện </a:t>
            </a:r>
            <a:r>
              <a:rPr lang="vi-VN" dirty="0" smtClean="0"/>
              <a:t>Style </a:t>
            </a:r>
            <a:r>
              <a:rPr lang="vi-VN" dirty="0"/>
              <a:t>nào áp dụng cho </a:t>
            </a:r>
            <a:r>
              <a:rPr lang="vi-VN" dirty="0" smtClean="0"/>
              <a:t>văn </a:t>
            </a:r>
            <a:r>
              <a:rPr lang="vi-VN" dirty="0"/>
              <a:t>bản,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vi-VN" dirty="0" smtClean="0"/>
              <a:t>văn bản</a:t>
            </a:r>
            <a:r>
              <a:rPr lang="en-US" dirty="0" smtClean="0"/>
              <a:t> </a:t>
            </a:r>
            <a:r>
              <a:rPr lang="vi-VN" dirty="0" smtClean="0"/>
              <a:t>hoặc </a:t>
            </a:r>
            <a:r>
              <a:rPr lang="vi-VN" dirty="0"/>
              <a:t>cả hai. </a:t>
            </a:r>
            <a:endParaRPr lang="en-US" dirty="0" smtClean="0"/>
          </a:p>
          <a:p>
            <a:pPr lvl="1" algn="just"/>
            <a:r>
              <a:rPr lang="vi-VN" dirty="0" smtClean="0"/>
              <a:t>Khi </a:t>
            </a:r>
            <a:r>
              <a:rPr lang="vi-VN" dirty="0"/>
              <a:t>trỏ chuột vào một Style bất kỳ trong Style Pane, Word sẽ cho </a:t>
            </a:r>
            <a:r>
              <a:rPr lang="vi-VN" dirty="0" smtClean="0"/>
              <a:t>biết </a:t>
            </a:r>
            <a:r>
              <a:rPr lang="vi-VN" dirty="0"/>
              <a:t>các thông tin cụ thể </a:t>
            </a:r>
            <a:r>
              <a:rPr lang="vi-VN" dirty="0" smtClean="0"/>
              <a:t>v</a:t>
            </a:r>
            <a:r>
              <a:rPr lang="en-US" dirty="0" smtClean="0"/>
              <a:t>ề</a:t>
            </a:r>
            <a:r>
              <a:rPr lang="vi-VN" dirty="0" smtClean="0"/>
              <a:t> Style </a:t>
            </a:r>
            <a:r>
              <a:rPr lang="vi-VN" dirty="0"/>
              <a:t>đó.</a:t>
            </a:r>
          </a:p>
          <a:p>
            <a:pPr lvl="1" algn="just"/>
            <a:r>
              <a:rPr lang="vi-VN" dirty="0"/>
              <a:t>Ngoài ra, Style Pane </a:t>
            </a:r>
            <a:r>
              <a:rPr lang="en-US" dirty="0" err="1" smtClean="0"/>
              <a:t>còn</a:t>
            </a:r>
            <a:r>
              <a:rPr lang="vi-VN" dirty="0" smtClean="0"/>
              <a:t> biết</a:t>
            </a:r>
            <a:r>
              <a:rPr lang="en-US" dirty="0" smtClean="0"/>
              <a:t>:</a:t>
            </a:r>
          </a:p>
          <a:p>
            <a:pPr lvl="2" algn="just"/>
            <a:r>
              <a:rPr lang="en-US" dirty="0" smtClean="0"/>
              <a:t>P</a:t>
            </a:r>
            <a:r>
              <a:rPr lang="vi-VN" dirty="0" smtClean="0"/>
              <a:t>hạm </a:t>
            </a:r>
            <a:r>
              <a:rPr lang="vi-VN" dirty="0"/>
              <a:t>vi áp dụng của </a:t>
            </a:r>
            <a:r>
              <a:rPr lang="vi-VN" dirty="0" smtClean="0"/>
              <a:t>Style</a:t>
            </a:r>
            <a:endParaRPr lang="en-US" dirty="0" smtClean="0"/>
          </a:p>
          <a:p>
            <a:pPr lvl="2" algn="just"/>
            <a:r>
              <a:rPr lang="en-US" dirty="0" smtClean="0"/>
              <a:t>H</a:t>
            </a:r>
            <a:r>
              <a:rPr lang="vi-VN" dirty="0" smtClean="0"/>
              <a:t>iện </a:t>
            </a:r>
            <a:r>
              <a:rPr lang="vi-VN" dirty="0"/>
              <a:t>đang có bao nhiêu trường hợp (Instance) đang </a:t>
            </a:r>
            <a:r>
              <a:rPr lang="vi-VN" dirty="0" smtClean="0"/>
              <a:t>áp </a:t>
            </a:r>
            <a:r>
              <a:rPr lang="vi-VN" dirty="0"/>
              <a:t>dụng Style cụ thể.</a:t>
            </a:r>
          </a:p>
          <a:p>
            <a:pPr lvl="2" algn="just"/>
            <a:endParaRPr lang="vi-VN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554" y="2001678"/>
            <a:ext cx="2853090" cy="1737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15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Định</a:t>
            </a:r>
            <a:r>
              <a:rPr lang="es-MX" dirty="0" smtClean="0"/>
              <a:t> </a:t>
            </a:r>
            <a:r>
              <a:rPr lang="es-MX" dirty="0" err="1"/>
              <a:t>dạng</a:t>
            </a:r>
            <a:r>
              <a:rPr lang="es-MX" dirty="0"/>
              <a:t> </a:t>
            </a:r>
            <a:r>
              <a:rPr lang="es-MX" dirty="0" err="1"/>
              <a:t>văn</a:t>
            </a:r>
            <a:r>
              <a:rPr lang="es-MX" dirty="0"/>
              <a:t> bản </a:t>
            </a:r>
            <a:r>
              <a:rPr lang="es-MX" dirty="0" err="1"/>
              <a:t>sử</a:t>
            </a:r>
            <a:r>
              <a:rPr lang="es-MX" dirty="0"/>
              <a:t> </a:t>
            </a:r>
            <a:r>
              <a:rPr lang="es-MX" dirty="0" err="1"/>
              <a:t>dụng</a:t>
            </a:r>
            <a:r>
              <a:rPr lang="es-MX" dirty="0"/>
              <a:t> </a:t>
            </a:r>
            <a:r>
              <a:rPr lang="es-MX" dirty="0" err="1"/>
              <a:t>Styles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57199" y="819149"/>
            <a:ext cx="8315325" cy="3705225"/>
          </a:xfrm>
        </p:spPr>
        <p:txBody>
          <a:bodyPr anchor="t"/>
          <a:lstStyle/>
          <a:p>
            <a:pPr algn="just"/>
            <a:r>
              <a:rPr lang="vi-VN" b="1" dirty="0" smtClean="0"/>
              <a:t>Sử </a:t>
            </a:r>
            <a:r>
              <a:rPr lang="vi-VN" b="1" dirty="0"/>
              <a:t>dụng cửa sổ Style (Style Pane</a:t>
            </a:r>
            <a:r>
              <a:rPr lang="vi-VN" b="1" dirty="0" smtClean="0"/>
              <a:t>)</a:t>
            </a:r>
            <a:r>
              <a:rPr lang="en-US" b="1" dirty="0" smtClean="0"/>
              <a:t> (</a:t>
            </a:r>
            <a:r>
              <a:rPr lang="en-US" b="1" dirty="0" err="1" smtClean="0"/>
              <a:t>tt</a:t>
            </a:r>
            <a:r>
              <a:rPr lang="en-US" b="1" dirty="0" smtClean="0"/>
              <a:t>)</a:t>
            </a:r>
            <a:endParaRPr lang="vi-VN" b="1" dirty="0"/>
          </a:p>
          <a:p>
            <a:pPr lvl="1" algn="just"/>
            <a:r>
              <a:rPr lang="en-US" dirty="0" smtClean="0"/>
              <a:t>B</a:t>
            </a:r>
            <a:r>
              <a:rPr lang="vi-VN" dirty="0" smtClean="0"/>
              <a:t>ên </a:t>
            </a:r>
            <a:r>
              <a:rPr lang="vi-VN" dirty="0"/>
              <a:t>dưới Style Pane có các tùy chọn với tính năng cụ thể như </a:t>
            </a:r>
            <a:r>
              <a:rPr lang="vi-VN" dirty="0" smtClean="0"/>
              <a:t>sau</a:t>
            </a:r>
            <a:r>
              <a:rPr lang="en-US" dirty="0" smtClean="0"/>
              <a:t>:</a:t>
            </a:r>
            <a:endParaRPr lang="vi-VN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093626"/>
              </p:ext>
            </p:extLst>
          </p:nvPr>
        </p:nvGraphicFramePr>
        <p:xfrm>
          <a:off x="647700" y="1743076"/>
          <a:ext cx="8039100" cy="3038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3348">
                  <a:extLst>
                    <a:ext uri="{9D8B030D-6E8A-4147-A177-3AD203B41FA5}">
                      <a16:colId xmlns:a16="http://schemas.microsoft.com/office/drawing/2014/main" val="1417189801"/>
                    </a:ext>
                  </a:extLst>
                </a:gridCol>
                <a:gridCol w="6375752">
                  <a:extLst>
                    <a:ext uri="{9D8B030D-6E8A-4147-A177-3AD203B41FA5}">
                      <a16:colId xmlns:a16="http://schemas.microsoft.com/office/drawing/2014/main" val="656573276"/>
                    </a:ext>
                  </a:extLst>
                </a:gridCol>
              </a:tblGrid>
              <a:tr h="2048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Tùy chọn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 năng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14790805"/>
                  </a:ext>
                </a:extLst>
              </a:tr>
              <a:tr h="310095">
                <a:tc>
                  <a:txBody>
                    <a:bodyPr/>
                    <a:lstStyle/>
                    <a:p>
                      <a:pPr marL="64135" marR="73025" algn="l">
                        <a:lnSpc>
                          <a:spcPts val="13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Show Preview</a:t>
                      </a:r>
                      <a:endParaRPr lang="en-C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52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Hiển</a:t>
                      </a: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mỗi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Style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thuộc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Style.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57338872"/>
                  </a:ext>
                </a:extLst>
              </a:tr>
              <a:tr h="505993">
                <a:tc>
                  <a:txBody>
                    <a:bodyPr/>
                    <a:lstStyle/>
                    <a:p>
                      <a:pPr marL="64135" marR="73025" algn="l">
                        <a:lnSpc>
                          <a:spcPts val="13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Disable Linked Style</a:t>
                      </a:r>
                      <a:endParaRPr lang="en-C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52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này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giống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áp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bản.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32922424"/>
                  </a:ext>
                </a:extLst>
              </a:tr>
              <a:tr h="242432">
                <a:tc>
                  <a:txBody>
                    <a:bodyPr/>
                    <a:lstStyle/>
                    <a:p>
                      <a:pPr marL="64135" marR="73025" algn="l">
                        <a:lnSpc>
                          <a:spcPts val="13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</a:t>
                      </a:r>
                      <a:r>
                        <a:rPr lang="en-CA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Style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52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phép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Style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mới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26539"/>
                  </a:ext>
                </a:extLst>
              </a:tr>
              <a:tr h="505993">
                <a:tc>
                  <a:txBody>
                    <a:bodyPr/>
                    <a:lstStyle/>
                    <a:p>
                      <a:pPr marL="64135" marR="73025" algn="l">
                        <a:lnSpc>
                          <a:spcPts val="13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Style </a:t>
                      </a:r>
                      <a:r>
                        <a:rPr lang="en-CA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Inspector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52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hộp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thoại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xem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thuộc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Style </a:t>
                      </a:r>
                      <a:r>
                        <a:rPr lang="en-CA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phép</a:t>
                      </a: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tùy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chỉnh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Style.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53756682"/>
                  </a:ext>
                </a:extLst>
              </a:tr>
              <a:tr h="769553">
                <a:tc>
                  <a:txBody>
                    <a:bodyPr/>
                    <a:lstStyle/>
                    <a:p>
                      <a:pPr marL="64135" marR="73025" algn="l">
                        <a:lnSpc>
                          <a:spcPts val="13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Manage </a:t>
                      </a:r>
                      <a:r>
                        <a:rPr lang="en-CA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Styles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52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tùy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Style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Style Pane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thuộc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Style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CA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chỉnh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sửa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Style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hộp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thoại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này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3307960"/>
                  </a:ext>
                </a:extLst>
              </a:tr>
              <a:tr h="242432">
                <a:tc>
                  <a:txBody>
                    <a:bodyPr/>
                    <a:lstStyle/>
                    <a:p>
                      <a:pPr marL="64135" marR="73025" algn="l">
                        <a:lnSpc>
                          <a:spcPts val="13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Options</a:t>
                      </a:r>
                      <a:endParaRPr lang="en-CA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52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soát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Style Pane.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4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57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Tổ</a:t>
            </a:r>
            <a:r>
              <a:rPr lang="es-MX" dirty="0" smtClean="0"/>
              <a:t> </a:t>
            </a:r>
            <a:r>
              <a:rPr lang="es-MX" dirty="0" err="1"/>
              <a:t>chức</a:t>
            </a:r>
            <a:r>
              <a:rPr lang="es-MX" dirty="0"/>
              <a:t> </a:t>
            </a:r>
            <a:r>
              <a:rPr lang="es-MX" dirty="0" err="1"/>
              <a:t>danh</a:t>
            </a:r>
            <a:r>
              <a:rPr lang="es-MX" dirty="0"/>
              <a:t> </a:t>
            </a:r>
            <a:r>
              <a:rPr lang="es-MX" dirty="0" err="1"/>
              <a:t>sách</a:t>
            </a:r>
            <a:r>
              <a:rPr lang="es-MX" dirty="0"/>
              <a:t> </a:t>
            </a:r>
            <a:r>
              <a:rPr lang="es-MX" dirty="0" err="1"/>
              <a:t>thông</a:t>
            </a:r>
            <a:r>
              <a:rPr lang="es-MX" dirty="0"/>
              <a:t> </a:t>
            </a:r>
            <a:r>
              <a:rPr lang="es-MX" dirty="0" err="1"/>
              <a:t>tin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70165" y="819150"/>
            <a:ext cx="8520544" cy="2277342"/>
          </a:xfrm>
        </p:spPr>
        <p:txBody>
          <a:bodyPr anchor="t"/>
          <a:lstStyle/>
          <a:p>
            <a:pPr algn="just"/>
            <a:r>
              <a:rPr lang="vi-VN" b="1" dirty="0" smtClean="0"/>
              <a:t>Tổ </a:t>
            </a:r>
            <a:r>
              <a:rPr lang="vi-VN" b="1" dirty="0"/>
              <a:t>chức danh sách thông tin</a:t>
            </a:r>
          </a:p>
          <a:p>
            <a:pPr lvl="1" algn="just"/>
            <a:r>
              <a:rPr lang="en-US" dirty="0" smtClean="0"/>
              <a:t>L</a:t>
            </a:r>
            <a:r>
              <a:rPr lang="vi-VN" dirty="0" smtClean="0"/>
              <a:t>à </a:t>
            </a:r>
            <a:r>
              <a:rPr lang="vi-VN" dirty="0"/>
              <a:t>tạo danh sách đánh dấu đầu dòng (Bulleted List), đánh số đầu dòng (Numbered List) hoặc danh sách đa cấp (Multilevel List).</a:t>
            </a:r>
          </a:p>
          <a:p>
            <a:pPr lvl="2" algn="just"/>
            <a:r>
              <a:rPr lang="vi-VN" dirty="0"/>
              <a:t>Sử dụng Bullets nếu các ý trong danh sách không có ưu </a:t>
            </a:r>
            <a:r>
              <a:rPr lang="vi-VN" dirty="0" smtClean="0"/>
              <a:t>tiên</a:t>
            </a:r>
            <a:endParaRPr lang="en-US" dirty="0" smtClean="0"/>
          </a:p>
          <a:p>
            <a:pPr lvl="2" algn="just"/>
            <a:r>
              <a:rPr lang="en-US" dirty="0" smtClean="0"/>
              <a:t>S</a:t>
            </a:r>
            <a:r>
              <a:rPr lang="vi-VN" dirty="0" smtClean="0"/>
              <a:t>ử </a:t>
            </a:r>
            <a:r>
              <a:rPr lang="vi-VN" dirty="0"/>
              <a:t>dụng đánh số (Numbering) để lập danh sách các ý có độ ưu </a:t>
            </a:r>
            <a:r>
              <a:rPr lang="vi-VN" dirty="0" smtClean="0"/>
              <a:t>tiên.</a:t>
            </a:r>
            <a:endParaRPr lang="en-US" dirty="0" smtClean="0"/>
          </a:p>
          <a:p>
            <a:pPr lvl="2" algn="just"/>
            <a:r>
              <a:rPr lang="vi-VN" dirty="0" smtClean="0"/>
              <a:t>Tạo </a:t>
            </a:r>
            <a:r>
              <a:rPr lang="vi-VN" dirty="0"/>
              <a:t>danh</a:t>
            </a:r>
            <a:r>
              <a:rPr lang="vi-VN" dirty="0"/>
              <a:t> sách đa cấp khi </a:t>
            </a:r>
            <a:r>
              <a:rPr lang="vi-VN" dirty="0" smtClean="0"/>
              <a:t>muốn </a:t>
            </a:r>
            <a:r>
              <a:rPr lang="vi-VN" dirty="0"/>
              <a:t>hiển thị tiến trình của các chủ đề </a:t>
            </a:r>
            <a:r>
              <a:rPr lang="vi-VN" dirty="0" smtClean="0"/>
              <a:t>thảo </a:t>
            </a:r>
            <a:r>
              <a:rPr lang="vi-VN" dirty="0"/>
              <a:t>luận</a:t>
            </a:r>
          </a:p>
          <a:p>
            <a:pPr lvl="1" algn="just"/>
            <a:endParaRPr lang="vi-VN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923" y="3096492"/>
            <a:ext cx="908962" cy="1645920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580" y="3096492"/>
            <a:ext cx="1187172" cy="1097280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279" y="3096492"/>
            <a:ext cx="1802994" cy="192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754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Tổ</a:t>
            </a:r>
            <a:r>
              <a:rPr lang="es-MX" dirty="0"/>
              <a:t> </a:t>
            </a:r>
            <a:r>
              <a:rPr lang="es-MX" dirty="0" err="1"/>
              <a:t>chức</a:t>
            </a:r>
            <a:r>
              <a:rPr lang="es-MX" dirty="0"/>
              <a:t> </a:t>
            </a:r>
            <a:r>
              <a:rPr lang="es-MX" dirty="0" err="1"/>
              <a:t>danh</a:t>
            </a:r>
            <a:r>
              <a:rPr lang="es-MX" dirty="0"/>
              <a:t> </a:t>
            </a:r>
            <a:r>
              <a:rPr lang="es-MX" dirty="0" err="1"/>
              <a:t>sách</a:t>
            </a:r>
            <a:r>
              <a:rPr lang="es-MX" dirty="0"/>
              <a:t> </a:t>
            </a:r>
            <a:r>
              <a:rPr lang="es-MX" dirty="0" err="1"/>
              <a:t>thông</a:t>
            </a:r>
            <a:r>
              <a:rPr lang="es-MX" dirty="0"/>
              <a:t> </a:t>
            </a:r>
            <a:r>
              <a:rPr lang="es-MX" dirty="0" err="1"/>
              <a:t>tin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70165" y="819150"/>
            <a:ext cx="8520544" cy="2277342"/>
          </a:xfrm>
        </p:spPr>
        <p:txBody>
          <a:bodyPr anchor="t"/>
          <a:lstStyle/>
          <a:p>
            <a:pPr algn="just"/>
            <a:r>
              <a:rPr lang="vi-VN" b="1" dirty="0" smtClean="0"/>
              <a:t>Tổ </a:t>
            </a:r>
            <a:r>
              <a:rPr lang="vi-VN" b="1" dirty="0"/>
              <a:t>chức danh sách đánh dấu đầu dòng</a:t>
            </a:r>
          </a:p>
          <a:p>
            <a:pPr lvl="1" algn="just"/>
            <a:r>
              <a:rPr lang="vi-VN" dirty="0"/>
              <a:t>Bên cạnh các dấu đầu dòng Word tạo sẵn,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vi-VN" dirty="0" smtClean="0"/>
              <a:t> có </a:t>
            </a:r>
            <a:r>
              <a:rPr lang="vi-VN" dirty="0"/>
              <a:t>thể tạo các dấu đầu dòng mới từ một số Font chữ đặc </a:t>
            </a:r>
            <a:r>
              <a:rPr lang="vi-VN" dirty="0" smtClean="0"/>
              <a:t>biệt</a:t>
            </a:r>
            <a:r>
              <a:rPr lang="en-US" dirty="0" smtClean="0"/>
              <a:t>,</a:t>
            </a:r>
            <a:r>
              <a:rPr lang="vi-VN" dirty="0" smtClean="0"/>
              <a:t> từ </a:t>
            </a:r>
            <a:r>
              <a:rPr lang="vi-VN" dirty="0"/>
              <a:t>hình ảnh (Picture) hoặc từ biểu tượng (Logo).</a:t>
            </a:r>
          </a:p>
          <a:p>
            <a:pPr lvl="2" algn="just"/>
            <a:endParaRPr lang="vi-VN" dirty="0"/>
          </a:p>
          <a:p>
            <a:pPr lvl="1" algn="just"/>
            <a:endParaRPr lang="vi-VN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27</a:t>
            </a:fld>
            <a:endParaRPr lang="en-US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126" y="2653317"/>
            <a:ext cx="1684020" cy="1748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627" y="2358995"/>
            <a:ext cx="1718945" cy="2337435"/>
          </a:xfrm>
          <a:prstGeom prst="rect">
            <a:avLst/>
          </a:prstGeom>
          <a:noFill/>
          <a:ln>
            <a:solidFill>
              <a:srgbClr val="E7E6E6">
                <a:lumMod val="75000"/>
              </a:srgbClr>
            </a:solidFill>
          </a:ln>
        </p:spPr>
      </p:pic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790" y="2386792"/>
            <a:ext cx="3064510" cy="2345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04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Tổ</a:t>
            </a:r>
            <a:r>
              <a:rPr lang="es-MX" dirty="0"/>
              <a:t> </a:t>
            </a:r>
            <a:r>
              <a:rPr lang="es-MX" dirty="0" err="1"/>
              <a:t>chức</a:t>
            </a:r>
            <a:r>
              <a:rPr lang="es-MX" dirty="0"/>
              <a:t> </a:t>
            </a:r>
            <a:r>
              <a:rPr lang="es-MX" dirty="0" err="1"/>
              <a:t>danh</a:t>
            </a:r>
            <a:r>
              <a:rPr lang="es-MX" dirty="0"/>
              <a:t> </a:t>
            </a:r>
            <a:r>
              <a:rPr lang="es-MX" dirty="0" err="1"/>
              <a:t>sách</a:t>
            </a:r>
            <a:r>
              <a:rPr lang="es-MX" dirty="0"/>
              <a:t> </a:t>
            </a:r>
            <a:r>
              <a:rPr lang="es-MX" dirty="0" err="1"/>
              <a:t>thông</a:t>
            </a:r>
            <a:r>
              <a:rPr lang="es-MX" dirty="0"/>
              <a:t> </a:t>
            </a:r>
            <a:r>
              <a:rPr lang="es-MX" dirty="0" err="1"/>
              <a:t>tin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70165" y="819150"/>
            <a:ext cx="6587835" cy="3273348"/>
          </a:xfrm>
        </p:spPr>
        <p:txBody>
          <a:bodyPr anchor="t"/>
          <a:lstStyle/>
          <a:p>
            <a:pPr algn="just"/>
            <a:r>
              <a:rPr lang="vi-VN" b="1" dirty="0" smtClean="0"/>
              <a:t>Tổ </a:t>
            </a:r>
            <a:r>
              <a:rPr lang="vi-VN" b="1" dirty="0"/>
              <a:t>chức danh sách đánh số đầu dòng</a:t>
            </a:r>
          </a:p>
          <a:p>
            <a:pPr lvl="1" algn="just"/>
            <a:r>
              <a:rPr lang="en-US" dirty="0" smtClean="0"/>
              <a:t>T</a:t>
            </a:r>
            <a:r>
              <a:rPr lang="vi-VN" dirty="0" smtClean="0"/>
              <a:t>ạo </a:t>
            </a:r>
            <a:r>
              <a:rPr lang="vi-VN" dirty="0"/>
              <a:t>danh sách đánh số đầu dòng (Numbered List) khi muốn thể hiện ý các đoạn văn bản có mức độ quan trọng giảm dần hoặc muốn phân chia tài liệu thành các phần theo bố cục và logic nào đó.</a:t>
            </a:r>
          </a:p>
          <a:p>
            <a:pPr lvl="1" algn="just"/>
            <a:r>
              <a:rPr lang="vi-VN" dirty="0"/>
              <a:t>Word </a:t>
            </a:r>
            <a:r>
              <a:rPr lang="vi-VN" dirty="0" smtClean="0"/>
              <a:t>tạo </a:t>
            </a:r>
            <a:r>
              <a:rPr lang="vi-VN" dirty="0"/>
              <a:t>sẵn một số kiểu đánh số đầu dòng thông dụng và cho phép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vi-VN" dirty="0" smtClean="0"/>
              <a:t> </a:t>
            </a:r>
            <a:r>
              <a:rPr lang="vi-VN" dirty="0"/>
              <a:t>định nghĩa kiểu số đầu dòng theo mong muốn</a:t>
            </a:r>
            <a:r>
              <a:rPr lang="vi-VN" dirty="0" smtClean="0"/>
              <a:t>.</a:t>
            </a:r>
            <a:endParaRPr lang="vi-VN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28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986827" y="945947"/>
            <a:ext cx="1805996" cy="3566160"/>
          </a:xfrm>
          <a:prstGeom prst="rect">
            <a:avLst/>
          </a:prstGeom>
          <a:noFill/>
          <a:ln w="19050" cap="flat" cmpd="sng" algn="ctr">
            <a:solidFill>
              <a:srgbClr val="E7E6E6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444" y="3569632"/>
            <a:ext cx="2904312" cy="10457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844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Tổ</a:t>
            </a:r>
            <a:r>
              <a:rPr lang="es-MX" dirty="0"/>
              <a:t> </a:t>
            </a:r>
            <a:r>
              <a:rPr lang="es-MX" dirty="0" err="1"/>
              <a:t>chức</a:t>
            </a:r>
            <a:r>
              <a:rPr lang="es-MX" dirty="0"/>
              <a:t> </a:t>
            </a:r>
            <a:r>
              <a:rPr lang="es-MX" dirty="0" err="1"/>
              <a:t>danh</a:t>
            </a:r>
            <a:r>
              <a:rPr lang="es-MX" dirty="0"/>
              <a:t> </a:t>
            </a:r>
            <a:r>
              <a:rPr lang="es-MX" dirty="0" err="1"/>
              <a:t>sách</a:t>
            </a:r>
            <a:r>
              <a:rPr lang="es-MX" dirty="0"/>
              <a:t> </a:t>
            </a:r>
            <a:r>
              <a:rPr lang="es-MX" dirty="0" err="1"/>
              <a:t>thông</a:t>
            </a:r>
            <a:r>
              <a:rPr lang="es-MX" dirty="0"/>
              <a:t> </a:t>
            </a:r>
            <a:r>
              <a:rPr lang="es-MX" dirty="0" err="1"/>
              <a:t>tin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70165" y="819150"/>
            <a:ext cx="5383503" cy="3273348"/>
          </a:xfrm>
        </p:spPr>
        <p:txBody>
          <a:bodyPr anchor="ctr"/>
          <a:lstStyle/>
          <a:p>
            <a:r>
              <a:rPr lang="en-US" sz="2600" b="1" dirty="0" err="1"/>
              <a:t>Tạo</a:t>
            </a:r>
            <a:r>
              <a:rPr lang="en-US" sz="2600" b="1" dirty="0"/>
              <a:t> </a:t>
            </a:r>
            <a:r>
              <a:rPr lang="en-US" sz="2600" b="1" dirty="0" err="1"/>
              <a:t>danh</a:t>
            </a:r>
            <a:r>
              <a:rPr lang="en-US" sz="2600" b="1" dirty="0"/>
              <a:t> </a:t>
            </a:r>
            <a:r>
              <a:rPr lang="en-US" sz="2600" b="1" dirty="0" err="1"/>
              <a:t>sách</a:t>
            </a:r>
            <a:r>
              <a:rPr lang="en-US" sz="2600" b="1" dirty="0"/>
              <a:t> </a:t>
            </a:r>
            <a:r>
              <a:rPr lang="en-US" sz="2600" b="1" dirty="0" err="1"/>
              <a:t>đa</a:t>
            </a:r>
            <a:r>
              <a:rPr lang="en-US" sz="2600" b="1" dirty="0"/>
              <a:t> </a:t>
            </a:r>
            <a:r>
              <a:rPr lang="en-US" sz="2600" b="1" dirty="0" err="1"/>
              <a:t>cấp</a:t>
            </a:r>
            <a:endParaRPr lang="en-US" sz="2600" b="1" dirty="0"/>
          </a:p>
          <a:p>
            <a:pPr lvl="1" algn="just"/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/>
              <a:t>sách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r>
              <a:rPr lang="en-US" dirty="0"/>
              <a:t> </a:t>
            </a:r>
            <a:r>
              <a:rPr lang="en-US" dirty="0" err="1"/>
              <a:t>đa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(</a:t>
            </a:r>
            <a:r>
              <a:rPr lang="en-US" b="1" dirty="0"/>
              <a:t>Multilevel List</a:t>
            </a:r>
            <a:r>
              <a:rPr lang="en-US" dirty="0" smtClean="0"/>
              <a:t>) </a:t>
            </a:r>
            <a:r>
              <a:rPr lang="en-US" dirty="0" err="1" smtClean="0"/>
              <a:t>sẽ</a:t>
            </a:r>
            <a:r>
              <a:rPr lang="en-US" dirty="0" smtClean="0"/>
              <a:t> </a:t>
            </a:r>
            <a:r>
              <a:rPr lang="en-US" dirty="0" err="1" smtClean="0"/>
              <a:t>rất</a:t>
            </a:r>
            <a:r>
              <a:rPr lang="en-US" dirty="0" smtClean="0"/>
              <a:t> </a:t>
            </a:r>
            <a:r>
              <a:rPr lang="en-US" dirty="0" err="1" smtClean="0"/>
              <a:t>hữu</a:t>
            </a:r>
            <a:r>
              <a:rPr lang="en-US" dirty="0" smtClean="0"/>
              <a:t> </a:t>
            </a:r>
            <a:r>
              <a:rPr lang="en-US" dirty="0" err="1"/>
              <a:t>ích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(</a:t>
            </a:r>
            <a:r>
              <a:rPr lang="en-US" b="1" dirty="0"/>
              <a:t>Title/Heading</a:t>
            </a:r>
            <a:r>
              <a:rPr lang="en-US" dirty="0"/>
              <a:t>), </a:t>
            </a:r>
            <a:r>
              <a:rPr lang="en-US" dirty="0" err="1"/>
              <a:t>nhưng</a:t>
            </a:r>
            <a:r>
              <a:rPr lang="en-US" dirty="0"/>
              <a:t> </a:t>
            </a:r>
            <a:r>
              <a:rPr lang="en-US" dirty="0" err="1" smtClean="0"/>
              <a:t>muốn</a:t>
            </a:r>
            <a:r>
              <a:rPr lang="en-US" dirty="0" smtClean="0"/>
              <a:t> </a:t>
            </a:r>
            <a:r>
              <a:rPr lang="en-US" dirty="0" err="1"/>
              <a:t>ưu</a:t>
            </a:r>
            <a:r>
              <a:rPr lang="en-US" dirty="0"/>
              <a:t> </a:t>
            </a:r>
            <a:r>
              <a:rPr lang="en-US" dirty="0" err="1"/>
              <a:t>tiên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29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101567"/>
            <a:ext cx="2288330" cy="338328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91800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 smtClean="0"/>
              <a:t>học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925417"/>
            <a:ext cx="8229600" cy="3627533"/>
          </a:xfrm>
        </p:spPr>
        <p:txBody>
          <a:bodyPr anchor="ctr"/>
          <a:lstStyle/>
          <a:p>
            <a:pPr algn="just"/>
            <a:r>
              <a:rPr lang="vi-VN" dirty="0" smtClean="0"/>
              <a:t>Áp </a:t>
            </a:r>
            <a:r>
              <a:rPr lang="vi-VN" dirty="0"/>
              <a:t>dụng các thuộc tính định dạng phổ biến như </a:t>
            </a:r>
            <a:r>
              <a:rPr lang="vi-VN" b="1" dirty="0"/>
              <a:t>Font</a:t>
            </a:r>
            <a:r>
              <a:rPr lang="vi-VN" dirty="0"/>
              <a:t>, </a:t>
            </a:r>
            <a:r>
              <a:rPr lang="vi-VN" b="1" dirty="0"/>
              <a:t>Size</a:t>
            </a:r>
            <a:r>
              <a:rPr lang="vi-VN" dirty="0"/>
              <a:t>, </a:t>
            </a:r>
            <a:r>
              <a:rPr lang="vi-VN" b="1" dirty="0"/>
              <a:t>Bold</a:t>
            </a:r>
            <a:r>
              <a:rPr lang="vi-VN" dirty="0"/>
              <a:t> hoặc </a:t>
            </a:r>
            <a:r>
              <a:rPr lang="vi-VN" b="1" dirty="0"/>
              <a:t>Italics</a:t>
            </a:r>
            <a:r>
              <a:rPr lang="vi-VN" dirty="0"/>
              <a:t> cho các ký tự;</a:t>
            </a:r>
          </a:p>
          <a:p>
            <a:pPr algn="just"/>
            <a:r>
              <a:rPr lang="vi-VN" dirty="0" smtClean="0"/>
              <a:t>Căn </a:t>
            </a:r>
            <a:r>
              <a:rPr lang="vi-VN" dirty="0"/>
              <a:t>chỉnh văn bản;</a:t>
            </a:r>
          </a:p>
          <a:p>
            <a:pPr algn="just"/>
            <a:r>
              <a:rPr lang="vi-VN" dirty="0" smtClean="0"/>
              <a:t>Thay </a:t>
            </a:r>
            <a:r>
              <a:rPr lang="vi-VN" dirty="0"/>
              <a:t>đổi khoảng cách dòng và đoạn;</a:t>
            </a:r>
          </a:p>
          <a:p>
            <a:pPr algn="just"/>
            <a:r>
              <a:rPr lang="vi-VN" dirty="0" smtClean="0"/>
              <a:t>Thụt </a:t>
            </a:r>
            <a:r>
              <a:rPr lang="vi-VN" dirty="0"/>
              <a:t>lề đoạn văn bản;</a:t>
            </a:r>
          </a:p>
          <a:p>
            <a:pPr algn="just"/>
            <a:r>
              <a:rPr lang="vi-VN" dirty="0" smtClean="0"/>
              <a:t>Hiểu </a:t>
            </a:r>
            <a:r>
              <a:rPr lang="vi-VN" dirty="0"/>
              <a:t>điểm dừng của tab là gì và nhận ra các loại điểm dừng </a:t>
            </a:r>
            <a:r>
              <a:rPr lang="vi-VN" b="1" dirty="0"/>
              <a:t>tab</a:t>
            </a:r>
            <a:r>
              <a:rPr lang="vi-VN" dirty="0"/>
              <a:t> khác nhau; </a:t>
            </a:r>
            <a:endParaRPr lang="en-US" dirty="0" smtClean="0"/>
          </a:p>
          <a:p>
            <a:pPr algn="just"/>
            <a:r>
              <a:rPr lang="en-US" dirty="0" err="1"/>
              <a:t>Đặt</a:t>
            </a:r>
            <a:r>
              <a:rPr lang="en-US" dirty="0"/>
              <a:t>, </a:t>
            </a:r>
            <a:r>
              <a:rPr lang="en-US" dirty="0" err="1"/>
              <a:t>sửa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dừng</a:t>
            </a:r>
            <a:r>
              <a:rPr lang="en-US" dirty="0"/>
              <a:t> </a:t>
            </a:r>
            <a:r>
              <a:rPr lang="en-US" b="1" dirty="0"/>
              <a:t>tab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3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Sử</a:t>
            </a:r>
            <a:r>
              <a:rPr lang="es-MX" dirty="0" smtClean="0"/>
              <a:t> </a:t>
            </a:r>
            <a:r>
              <a:rPr lang="es-MX" dirty="0" err="1"/>
              <a:t>dụng</a:t>
            </a:r>
            <a:r>
              <a:rPr lang="es-MX" dirty="0"/>
              <a:t> WordArt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70165" y="819150"/>
            <a:ext cx="8416635" cy="2713759"/>
          </a:xfrm>
        </p:spPr>
        <p:txBody>
          <a:bodyPr anchor="t"/>
          <a:lstStyle/>
          <a:p>
            <a:pPr algn="just"/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nhấn</a:t>
            </a:r>
            <a:r>
              <a:rPr lang="en-US" dirty="0"/>
              <a:t> </a:t>
            </a:r>
            <a:r>
              <a:rPr lang="en-US" dirty="0" err="1"/>
              <a:t>mạnh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(</a:t>
            </a:r>
            <a:r>
              <a:rPr lang="en-US" dirty="0" err="1"/>
              <a:t>thường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)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b="1" dirty="0"/>
              <a:t>200</a:t>
            </a:r>
            <a:r>
              <a:rPr lang="en-US" dirty="0"/>
              <a:t> </a:t>
            </a:r>
            <a:r>
              <a:rPr lang="en-US" dirty="0" err="1"/>
              <a:t>ký</a:t>
            </a:r>
            <a:r>
              <a:rPr lang="en-US" dirty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b="1" dirty="0"/>
              <a:t>Word Art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tượng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họa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smtClean="0"/>
              <a:t>bản.</a:t>
            </a:r>
          </a:p>
          <a:p>
            <a:pPr algn="just"/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(</a:t>
            </a:r>
            <a:r>
              <a:rPr lang="en-US" b="1" dirty="0"/>
              <a:t>Template</a:t>
            </a:r>
            <a:r>
              <a:rPr lang="en-US" dirty="0"/>
              <a:t>) </a:t>
            </a:r>
            <a:r>
              <a:rPr lang="en-US" b="1" dirty="0" smtClean="0"/>
              <a:t>WordArt</a:t>
            </a:r>
            <a:r>
              <a:rPr lang="en-US" dirty="0" smtClean="0"/>
              <a:t>,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b="1" dirty="0"/>
              <a:t>Word Art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: </a:t>
            </a:r>
            <a:r>
              <a:rPr lang="en-US" b="1" dirty="0"/>
              <a:t>Font</a:t>
            </a:r>
            <a:r>
              <a:rPr lang="en-US" dirty="0"/>
              <a:t>, </a:t>
            </a:r>
            <a:r>
              <a:rPr lang="en-US" b="1" dirty="0"/>
              <a:t>Size</a:t>
            </a:r>
            <a:r>
              <a:rPr lang="en-US" dirty="0"/>
              <a:t>, </a:t>
            </a:r>
            <a:r>
              <a:rPr lang="en-US" dirty="0" err="1"/>
              <a:t>màu</a:t>
            </a:r>
            <a:r>
              <a:rPr lang="en-US" dirty="0"/>
              <a:t> </a:t>
            </a:r>
            <a:r>
              <a:rPr lang="en-US" dirty="0" err="1"/>
              <a:t>nền</a:t>
            </a:r>
            <a:r>
              <a:rPr lang="en-US" dirty="0"/>
              <a:t> (</a:t>
            </a:r>
            <a:r>
              <a:rPr lang="en-US" b="1" dirty="0"/>
              <a:t>Text Fill</a:t>
            </a:r>
            <a:r>
              <a:rPr lang="en-US" dirty="0"/>
              <a:t>) </a:t>
            </a:r>
            <a:r>
              <a:rPr lang="en-US" dirty="0" err="1"/>
              <a:t>ký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, </a:t>
            </a:r>
            <a:r>
              <a:rPr lang="en-US" dirty="0" err="1"/>
              <a:t>màu</a:t>
            </a:r>
            <a:r>
              <a:rPr lang="en-US" dirty="0"/>
              <a:t> </a:t>
            </a:r>
            <a:r>
              <a:rPr lang="en-US" dirty="0" err="1"/>
              <a:t>viền</a:t>
            </a:r>
            <a:r>
              <a:rPr lang="en-US" dirty="0"/>
              <a:t> (</a:t>
            </a:r>
            <a:r>
              <a:rPr lang="en-US" b="1" dirty="0"/>
              <a:t>Text Outline</a:t>
            </a:r>
            <a:r>
              <a:rPr lang="en-US" dirty="0"/>
              <a:t>) </a:t>
            </a:r>
            <a:r>
              <a:rPr lang="en-US" dirty="0" err="1"/>
              <a:t>ký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(</a:t>
            </a:r>
            <a:r>
              <a:rPr lang="en-US" b="1" dirty="0"/>
              <a:t>Text Effects</a:t>
            </a:r>
            <a:r>
              <a:rPr lang="en-US" dirty="0"/>
              <a:t>).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693E7-9D64-469F-9E6A-0978D4DD164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30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152" y="3640282"/>
            <a:ext cx="6064085" cy="8229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263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Tổng</a:t>
            </a:r>
            <a:r>
              <a:rPr lang="en-US" sz="3000" dirty="0" smtClean="0"/>
              <a:t> </a:t>
            </a:r>
            <a:r>
              <a:rPr lang="en-US" sz="3000" dirty="0" err="1"/>
              <a:t>kết</a:t>
            </a:r>
            <a:r>
              <a:rPr lang="en-US" sz="3000" dirty="0"/>
              <a:t> </a:t>
            </a:r>
            <a:r>
              <a:rPr lang="en-US" sz="3000" dirty="0" err="1"/>
              <a:t>bài</a:t>
            </a:r>
            <a:r>
              <a:rPr lang="en-US" sz="3000" dirty="0"/>
              <a:t> </a:t>
            </a:r>
            <a:r>
              <a:rPr lang="en-US" sz="3000" dirty="0" err="1"/>
              <a:t>học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/>
          </a:bodyPr>
          <a:lstStyle/>
          <a:p>
            <a:pPr algn="just"/>
            <a:r>
              <a:rPr lang="vi-VN" dirty="0" smtClean="0"/>
              <a:t>Bài </a:t>
            </a:r>
            <a:r>
              <a:rPr lang="vi-VN" dirty="0"/>
              <a:t>học </a:t>
            </a:r>
            <a:r>
              <a:rPr lang="en-US" dirty="0" smtClean="0"/>
              <a:t>3 </a:t>
            </a:r>
            <a:r>
              <a:rPr lang="vi-VN" dirty="0" smtClean="0"/>
              <a:t>đã c</a:t>
            </a:r>
            <a:r>
              <a:rPr lang="en-US" dirty="0" err="1" smtClean="0"/>
              <a:t>ung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vi-VN" dirty="0" smtClean="0"/>
              <a:t> </a:t>
            </a:r>
            <a:r>
              <a:rPr lang="vi-VN" dirty="0"/>
              <a:t>kiến thức và kỹ năng về</a:t>
            </a:r>
            <a:r>
              <a:rPr lang="vi-VN" dirty="0" smtClean="0"/>
              <a:t>:</a:t>
            </a:r>
            <a:endParaRPr lang="en-US" dirty="0"/>
          </a:p>
          <a:p>
            <a:pPr lvl="1" algn="just"/>
            <a:r>
              <a:rPr lang="vi-VN" dirty="0" smtClean="0"/>
              <a:t>Áp </a:t>
            </a:r>
            <a:r>
              <a:rPr lang="vi-VN" dirty="0"/>
              <a:t>dụng các thuộc tính định dạng phổ biến như </a:t>
            </a:r>
            <a:r>
              <a:rPr lang="vi-VN" b="1" dirty="0"/>
              <a:t>Font</a:t>
            </a:r>
            <a:r>
              <a:rPr lang="vi-VN" dirty="0"/>
              <a:t>, </a:t>
            </a:r>
            <a:r>
              <a:rPr lang="vi-VN" b="1" dirty="0"/>
              <a:t>Size</a:t>
            </a:r>
            <a:r>
              <a:rPr lang="vi-VN" dirty="0"/>
              <a:t>, </a:t>
            </a:r>
            <a:r>
              <a:rPr lang="vi-VN" b="1" dirty="0"/>
              <a:t>Bold</a:t>
            </a:r>
            <a:r>
              <a:rPr lang="vi-VN" dirty="0"/>
              <a:t> hoặc </a:t>
            </a:r>
            <a:r>
              <a:rPr lang="vi-VN" b="1" dirty="0"/>
              <a:t>Italics</a:t>
            </a:r>
            <a:r>
              <a:rPr lang="vi-VN" dirty="0"/>
              <a:t> cho các ký tự;</a:t>
            </a:r>
          </a:p>
          <a:p>
            <a:pPr lvl="1" algn="just"/>
            <a:r>
              <a:rPr lang="vi-VN" dirty="0" smtClean="0"/>
              <a:t>Căn </a:t>
            </a:r>
            <a:r>
              <a:rPr lang="vi-VN" dirty="0"/>
              <a:t>chỉnh văn bản;</a:t>
            </a:r>
          </a:p>
          <a:p>
            <a:pPr lvl="1" algn="just"/>
            <a:r>
              <a:rPr lang="vi-VN" dirty="0" smtClean="0"/>
              <a:t>Thay </a:t>
            </a:r>
            <a:r>
              <a:rPr lang="vi-VN" dirty="0"/>
              <a:t>đổi khoảng cách dòng và đoạn;</a:t>
            </a:r>
          </a:p>
          <a:p>
            <a:pPr lvl="1" algn="just"/>
            <a:r>
              <a:rPr lang="vi-VN" dirty="0" smtClean="0"/>
              <a:t>Thụt </a:t>
            </a:r>
            <a:r>
              <a:rPr lang="vi-VN" dirty="0"/>
              <a:t>lề đoạn văn bản;</a:t>
            </a:r>
          </a:p>
          <a:p>
            <a:pPr lvl="1" algn="just"/>
            <a:r>
              <a:rPr lang="vi-VN" dirty="0" smtClean="0"/>
              <a:t>Hiểu </a:t>
            </a:r>
            <a:r>
              <a:rPr lang="vi-VN" dirty="0"/>
              <a:t>điểm dừng của tab là gì và nhận ra các loại điểm dừng </a:t>
            </a:r>
            <a:r>
              <a:rPr lang="vi-VN" b="1" dirty="0"/>
              <a:t>tab</a:t>
            </a:r>
            <a:r>
              <a:rPr lang="vi-VN" dirty="0"/>
              <a:t> khác nhau;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6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Tổng</a:t>
            </a:r>
            <a:r>
              <a:rPr lang="en-US" sz="3000" dirty="0" smtClean="0"/>
              <a:t> </a:t>
            </a:r>
            <a:r>
              <a:rPr lang="en-US" sz="3000" dirty="0" err="1"/>
              <a:t>kết</a:t>
            </a:r>
            <a:r>
              <a:rPr lang="en-US" sz="3000" dirty="0"/>
              <a:t> </a:t>
            </a:r>
            <a:r>
              <a:rPr lang="en-US" sz="3000" dirty="0" err="1"/>
              <a:t>bài</a:t>
            </a:r>
            <a:r>
              <a:rPr lang="en-US" sz="3000" dirty="0"/>
              <a:t> </a:t>
            </a:r>
            <a:r>
              <a:rPr lang="en-US" sz="3000" dirty="0" err="1"/>
              <a:t>học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/>
          </a:bodyPr>
          <a:lstStyle/>
          <a:p>
            <a:pPr lvl="1" algn="just"/>
            <a:r>
              <a:rPr lang="vi-VN" dirty="0" smtClean="0"/>
              <a:t>Đặt</a:t>
            </a:r>
            <a:r>
              <a:rPr lang="vi-VN" dirty="0"/>
              <a:t>, sửa đổi hoặc xóa điểm dừng </a:t>
            </a:r>
            <a:r>
              <a:rPr lang="vi-VN" b="1" dirty="0"/>
              <a:t>tab</a:t>
            </a:r>
            <a:r>
              <a:rPr lang="vi-VN" dirty="0"/>
              <a:t>;</a:t>
            </a:r>
          </a:p>
          <a:p>
            <a:pPr lvl="1" algn="just"/>
            <a:r>
              <a:rPr lang="vi-VN" dirty="0" smtClean="0"/>
              <a:t>Sử </a:t>
            </a:r>
            <a:r>
              <a:rPr lang="vi-VN" dirty="0"/>
              <a:t>dụng tính năng sao chép định dạng (</a:t>
            </a:r>
            <a:r>
              <a:rPr lang="vi-VN" b="1" dirty="0"/>
              <a:t>Format Painter</a:t>
            </a:r>
            <a:r>
              <a:rPr lang="vi-VN" dirty="0"/>
              <a:t>);</a:t>
            </a:r>
          </a:p>
          <a:p>
            <a:pPr lvl="1" algn="just"/>
            <a:r>
              <a:rPr lang="vi-VN" dirty="0" smtClean="0"/>
              <a:t>Áp </a:t>
            </a:r>
            <a:r>
              <a:rPr lang="vi-VN" dirty="0"/>
              <a:t>dụng </a:t>
            </a:r>
            <a:r>
              <a:rPr lang="vi-VN" b="1" dirty="0"/>
              <a:t>Quick Styles</a:t>
            </a:r>
            <a:r>
              <a:rPr lang="vi-VN" dirty="0"/>
              <a:t>;</a:t>
            </a:r>
          </a:p>
          <a:p>
            <a:pPr lvl="1" algn="just"/>
            <a:r>
              <a:rPr lang="vi-VN" dirty="0" smtClean="0"/>
              <a:t>Tạo </a:t>
            </a:r>
            <a:r>
              <a:rPr lang="vi-VN" dirty="0"/>
              <a:t>danh sách dấu đầu dòng (</a:t>
            </a:r>
            <a:r>
              <a:rPr lang="vi-VN" b="1" dirty="0"/>
              <a:t>Bulleted Lists</a:t>
            </a:r>
            <a:r>
              <a:rPr lang="vi-VN" dirty="0"/>
              <a:t>) hoặc đánh số (</a:t>
            </a:r>
            <a:r>
              <a:rPr lang="vi-VN" b="1" dirty="0"/>
              <a:t>Numbered Lists</a:t>
            </a:r>
            <a:r>
              <a:rPr lang="vi-VN" dirty="0"/>
              <a:t>);</a:t>
            </a:r>
          </a:p>
          <a:p>
            <a:pPr lvl="1" algn="just"/>
            <a:r>
              <a:rPr lang="vi-VN" dirty="0" smtClean="0"/>
              <a:t>Tùy </a:t>
            </a:r>
            <a:r>
              <a:rPr lang="vi-VN" dirty="0"/>
              <a:t>chỉnh danh sách đa cấp (</a:t>
            </a:r>
            <a:r>
              <a:rPr lang="vi-VN" b="1" dirty="0"/>
              <a:t>Multi-Level Lists</a:t>
            </a:r>
            <a:r>
              <a:rPr lang="vi-VN" dirty="0"/>
              <a:t>);</a:t>
            </a:r>
          </a:p>
          <a:p>
            <a:pPr lvl="1" algn="just"/>
            <a:r>
              <a:rPr lang="vi-VN" dirty="0" smtClean="0"/>
              <a:t>Chuyển </a:t>
            </a:r>
            <a:r>
              <a:rPr lang="vi-VN" dirty="0"/>
              <a:t>đổi văn bản sang </a:t>
            </a:r>
            <a:r>
              <a:rPr lang="vi-VN" b="1" dirty="0"/>
              <a:t>WordArt</a:t>
            </a:r>
            <a:r>
              <a:rPr lang="vi-VN" dirty="0" smtClean="0"/>
              <a:t>.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6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vi-VN" sz="2600" dirty="0" smtClean="0"/>
              <a:t>Định </a:t>
            </a:r>
            <a:r>
              <a:rPr lang="vi-VN" sz="2600" dirty="0"/>
              <a:t>dạng ký tự đề cập đến điều gì?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Quá </a:t>
            </a:r>
            <a:r>
              <a:rPr lang="vi-VN" sz="2200" dirty="0"/>
              <a:t>trình này ảnh hưởng đến cách các kiểu sẽ được thiết lập cho tài liệu.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Quá </a:t>
            </a:r>
            <a:r>
              <a:rPr lang="vi-VN" sz="2200" dirty="0"/>
              <a:t>trình này ảnh hưởng đến cách văn bản được chọn sẽ được định vị trên màn hình hoặc in.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Quá </a:t>
            </a:r>
            <a:r>
              <a:rPr lang="vi-VN" sz="2200" dirty="0"/>
              <a:t>trình này ảnh hưởng đến cách các chủ đề sẽ xuất hiện trong tài liệu.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Quá </a:t>
            </a:r>
            <a:r>
              <a:rPr lang="vi-VN" sz="2200" dirty="0"/>
              <a:t>trình này ảnh hưởng đến cách văn bản được chọn xuất hiện trên màn hình hoặc in.</a:t>
            </a:r>
          </a:p>
          <a:p>
            <a:pPr marL="747713" indent="-290513" algn="just">
              <a:buFont typeface="+mj-lt"/>
              <a:buAutoNum type="alphaLcPeriod"/>
            </a:pPr>
            <a:endParaRPr lang="vi-VN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2"/>
            </a:pPr>
            <a:r>
              <a:rPr lang="vi-VN" dirty="0" smtClean="0"/>
              <a:t>Định </a:t>
            </a:r>
            <a:r>
              <a:rPr lang="vi-VN" dirty="0"/>
              <a:t>dạng đoạn văn đề cập đến điều gì?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dirty="0" smtClean="0"/>
              <a:t>Quá </a:t>
            </a:r>
            <a:r>
              <a:rPr lang="vi-VN" dirty="0"/>
              <a:t>trình này ảnh hưởng đến cách các kiểu sẽ được thiết lập cho tài liệu</a:t>
            </a:r>
            <a:r>
              <a:rPr lang="vi-VN" dirty="0" smtClean="0"/>
              <a:t>.</a:t>
            </a:r>
            <a:endParaRPr lang="en-US" dirty="0" smtClean="0"/>
          </a:p>
          <a:p>
            <a:pPr marL="920750" lvl="2" indent="-457200" algn="just">
              <a:buFont typeface="+mj-lt"/>
              <a:buAutoNum type="alphaLcPeriod"/>
            </a:pPr>
            <a:r>
              <a:rPr lang="vi-VN" dirty="0"/>
              <a:t>Quá trình này ảnh hưởng đến cách các đoạn được chọn sẽ được định vị trên màn hình hoặc in</a:t>
            </a:r>
            <a:r>
              <a:rPr lang="vi-VN" dirty="0" smtClean="0"/>
              <a:t>.</a:t>
            </a:r>
            <a:endParaRPr lang="vi-VN" dirty="0"/>
          </a:p>
          <a:p>
            <a:pPr marL="920750" lvl="2" indent="-457200" algn="just">
              <a:buFont typeface="+mj-lt"/>
              <a:buAutoNum type="alphaLcPeriod"/>
            </a:pPr>
            <a:r>
              <a:rPr lang="vi-VN" dirty="0" smtClean="0"/>
              <a:t>Quá </a:t>
            </a:r>
            <a:r>
              <a:rPr lang="vi-VN" dirty="0"/>
              <a:t>trình này ảnh hưởng đến cách các chủ đề sẽ xuất hiện trong tài liệu.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dirty="0" smtClean="0"/>
              <a:t>Quá </a:t>
            </a:r>
            <a:r>
              <a:rPr lang="vi-VN" dirty="0"/>
              <a:t>trình này ảnh hưởng đến số lượng đoạn sẽ bị ảnh hưởng trên màn hình.</a:t>
            </a:r>
          </a:p>
          <a:p>
            <a:pPr marL="747713" indent="-342900" algn="just">
              <a:buFont typeface="+mj-lt"/>
              <a:buAutoNum type="alphaLcPeriod"/>
            </a:pPr>
            <a:endParaRPr lang="vi-VN" sz="2200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18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3"/>
            </a:pPr>
            <a:r>
              <a:rPr lang="vi-VN" dirty="0" smtClean="0"/>
              <a:t>Tại </a:t>
            </a:r>
            <a:r>
              <a:rPr lang="vi-VN" dirty="0"/>
              <a:t>sao bạn muốn thay đổi khoảng cách đoạn?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/>
              <a:t>Để tăng hoặc giảm lượng khoảng trắng giữa các đoạn trong tài liệu</a:t>
            </a:r>
            <a:r>
              <a:rPr lang="vi-VN" sz="2200" dirty="0" smtClean="0"/>
              <a:t>.</a:t>
            </a:r>
            <a:endParaRPr lang="en-US" sz="2200" dirty="0" smtClean="0"/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Để </a:t>
            </a:r>
            <a:r>
              <a:rPr lang="vi-VN" sz="2200" dirty="0"/>
              <a:t>tăng hoặc giảm số lượng dòng có sẵn cho văn bản trên mỗi trang.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Để </a:t>
            </a:r>
            <a:r>
              <a:rPr lang="vi-VN" sz="2200" dirty="0"/>
              <a:t>thay đổi tổng số trang trong tài liệu nhỏ hơn.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Để </a:t>
            </a:r>
            <a:r>
              <a:rPr lang="vi-VN" sz="2200" dirty="0"/>
              <a:t>tăng hoặc giảm lượng khoảng trắng giữa mỗi dòng văn bản trong một đoạn văn.</a:t>
            </a:r>
          </a:p>
          <a:p>
            <a:pPr marL="404813" indent="0" algn="just">
              <a:buNone/>
            </a:pPr>
            <a:endParaRPr lang="vi-VN" sz="2200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4"/>
            </a:pPr>
            <a:r>
              <a:rPr lang="vi-VN" dirty="0" smtClean="0"/>
              <a:t>Loại </a:t>
            </a:r>
            <a:r>
              <a:rPr lang="vi-VN" dirty="0"/>
              <a:t>thụt lề nào được áp dụng khi bạn chọn đánh dấu đầu dòng hoặc đánh số đầu dòng với danh sách các mục?</a:t>
            </a:r>
          </a:p>
          <a:p>
            <a:pPr marL="920750" lvl="2" indent="-457200" algn="just">
              <a:buAutoNum type="alphaLcPeriod"/>
            </a:pPr>
            <a:r>
              <a:rPr lang="en-US" sz="2200" dirty="0" smtClean="0"/>
              <a:t>T</a:t>
            </a:r>
            <a:r>
              <a:rPr lang="vi-VN" sz="2200" dirty="0" smtClean="0"/>
              <a:t>hụt </a:t>
            </a:r>
            <a:r>
              <a:rPr lang="vi-VN" sz="2200" dirty="0"/>
              <a:t>dòng đầu </a:t>
            </a:r>
            <a:r>
              <a:rPr lang="vi-VN" sz="2200" dirty="0" smtClean="0"/>
              <a:t>tiên</a:t>
            </a:r>
            <a:endParaRPr lang="en-US" sz="2200" dirty="0" smtClean="0"/>
          </a:p>
          <a:p>
            <a:pPr marL="920750" lvl="2" indent="-457200" algn="just">
              <a:buFont typeface="Arial" panose="020B0604020202020204" pitchFamily="34" charset="0"/>
              <a:buAutoNum type="alphaLcPeriod"/>
            </a:pPr>
            <a:r>
              <a:rPr lang="vi-VN" sz="2200" dirty="0"/>
              <a:t>Thụt </a:t>
            </a:r>
            <a:r>
              <a:rPr lang="vi-VN" sz="2200" dirty="0" smtClean="0"/>
              <a:t>lề</a:t>
            </a:r>
            <a:endParaRPr lang="vi-VN" sz="2200" dirty="0"/>
          </a:p>
          <a:p>
            <a:pPr marL="463550" lvl="2" indent="0" algn="just">
              <a:buNone/>
            </a:pPr>
            <a:r>
              <a:rPr lang="vi-VN" sz="2200" dirty="0"/>
              <a:t>b.	Thụt lề phải</a:t>
            </a:r>
          </a:p>
          <a:p>
            <a:pPr marL="463550" lvl="2" indent="0" algn="just">
              <a:buNone/>
            </a:pPr>
            <a:r>
              <a:rPr lang="vi-VN" sz="2200" dirty="0"/>
              <a:t>c.	Thụt lề trái</a:t>
            </a:r>
          </a:p>
          <a:p>
            <a:pPr marL="463550" lvl="2" indent="0" algn="just">
              <a:buNone/>
            </a:pPr>
            <a:endParaRPr lang="vi-VN" sz="2200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1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 fontScale="92500"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vi-VN" dirty="0" smtClean="0"/>
              <a:t>Tại </a:t>
            </a:r>
            <a:r>
              <a:rPr lang="vi-VN" dirty="0"/>
              <a:t>sao bạn nên đặt các điểm dừng của thập phân để căn chỉnh các giá trị với các vị trí thập phân trong báo cáo Bảng cân đối kế toán?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Đây </a:t>
            </a:r>
            <a:r>
              <a:rPr lang="vi-VN" sz="2200" dirty="0"/>
              <a:t>là căn chỉnh tab bạn nên luôn sử dụng khi nhập các giá trị trong báo cáo tài chính.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Căn </a:t>
            </a:r>
            <a:r>
              <a:rPr lang="vi-VN" sz="2200" dirty="0"/>
              <a:t>chỉnh tab này sẽ tự động thêm ký hiệu $ ở giá trị đầu tiên và cuối cùng trong báo cáo</a:t>
            </a:r>
            <a:r>
              <a:rPr lang="vi-VN" sz="2200" dirty="0" smtClean="0"/>
              <a:t>.</a:t>
            </a:r>
            <a:endParaRPr lang="en-US" sz="2200" dirty="0" smtClean="0"/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/>
              <a:t>Đặt các điểm dừng tab cụ thể trong báo cáo giúp xác định các giá trị theo vị trí thập phân thay vì ký tự đầu tiên hoặc cuối cùng</a:t>
            </a:r>
            <a:r>
              <a:rPr lang="vi-VN" sz="2200" dirty="0" smtClean="0"/>
              <a:t>.</a:t>
            </a:r>
            <a:endParaRPr lang="vi-VN" sz="2200" dirty="0"/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Căn </a:t>
            </a:r>
            <a:r>
              <a:rPr lang="vi-VN" sz="2200" dirty="0"/>
              <a:t>chỉnh tab này sẽ tự động nhập hai số không sau dấu thập phân</a:t>
            </a:r>
            <a:r>
              <a:rPr lang="vi-VN" sz="2200" dirty="0" smtClean="0"/>
              <a:t>.</a:t>
            </a:r>
            <a:endParaRPr lang="vi-VN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 startAt="6"/>
            </a:pPr>
            <a:r>
              <a:rPr lang="vi-VN" sz="2600" dirty="0" smtClean="0"/>
              <a:t>Khi </a:t>
            </a:r>
            <a:r>
              <a:rPr lang="vi-VN" sz="2600" dirty="0"/>
              <a:t>nào bạn có thể nhấp đúp vào lệnh Format Painter thay vì nhấp vào một lần?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Không </a:t>
            </a:r>
            <a:r>
              <a:rPr lang="vi-VN" sz="2200" dirty="0"/>
              <a:t>có sự khác biệt giữa hành động nhấp chuột đơn hoặc nhấp đúp.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Nhấp </a:t>
            </a:r>
            <a:r>
              <a:rPr lang="vi-VN" sz="2200" dirty="0"/>
              <a:t>đúp vào Format Painter để tự động áp dụng kiểu cho các tiêu đề.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Sử </a:t>
            </a:r>
            <a:r>
              <a:rPr lang="vi-VN" sz="2200" dirty="0"/>
              <a:t>dụng một lần bấm để áp dụng định dạng cho tài liệu 1 trang và nhấp đúp cho tài liệu nhiều trang.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Nhấp </a:t>
            </a:r>
            <a:r>
              <a:rPr lang="vi-VN" sz="2200" dirty="0"/>
              <a:t>đúp vào Format Painter khi bạn muốn áp dụng định dạng cho một số khối văn bản.</a:t>
            </a:r>
          </a:p>
          <a:p>
            <a:pPr marL="457200" lvl="1" indent="0" algn="just">
              <a:buNone/>
            </a:pPr>
            <a:endParaRPr lang="vi-VN" dirty="0"/>
          </a:p>
          <a:p>
            <a:pPr marL="747713" indent="-342900" algn="just">
              <a:buFont typeface="+mj-lt"/>
              <a:buAutoNum type="alphaLcPeriod"/>
            </a:pPr>
            <a:endParaRPr lang="vi-VN" sz="2200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2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7"/>
            </a:pPr>
            <a:r>
              <a:rPr lang="vi-VN" dirty="0" smtClean="0"/>
              <a:t>Tại </a:t>
            </a:r>
            <a:r>
              <a:rPr lang="vi-VN" dirty="0"/>
              <a:t>sao bạn lại áp dụng đánh số cho danh sách vật phẩm thay vì sử dụng dấu đầu dòng?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/>
              <a:t>Để tạo danh sách hiển thị phân cấp các chủ đề như tiêu đề và tiêu đề phụ</a:t>
            </a:r>
            <a:r>
              <a:rPr lang="vi-VN" sz="2200" dirty="0" smtClean="0"/>
              <a:t>.</a:t>
            </a:r>
            <a:endParaRPr lang="en-US" sz="2200" dirty="0" smtClean="0"/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Để </a:t>
            </a:r>
            <a:r>
              <a:rPr lang="vi-VN" sz="2200" dirty="0"/>
              <a:t>thiết lập mục lục hoặc chỉ mục.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Để </a:t>
            </a:r>
            <a:r>
              <a:rPr lang="vi-VN" sz="2200" dirty="0"/>
              <a:t>kết hợp danh sách được đánh số với danh sách dấu đầu dòng ở cùng cấp.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Để </a:t>
            </a:r>
            <a:r>
              <a:rPr lang="vi-VN" sz="2200" dirty="0"/>
              <a:t>có thể định dạng số danh sách.</a:t>
            </a:r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5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(</a:t>
            </a:r>
            <a:r>
              <a:rPr lang="en-US" dirty="0" err="1" smtClean="0"/>
              <a:t>tt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925417"/>
            <a:ext cx="8229600" cy="3627533"/>
          </a:xfrm>
        </p:spPr>
        <p:txBody>
          <a:bodyPr anchor="ctr"/>
          <a:lstStyle/>
          <a:p>
            <a:pPr algn="just"/>
            <a:r>
              <a:rPr lang="vi-VN" dirty="0" smtClean="0"/>
              <a:t>Sử </a:t>
            </a:r>
            <a:r>
              <a:rPr lang="vi-VN" dirty="0"/>
              <a:t>dụng tính năng sao chép định dạng (</a:t>
            </a:r>
            <a:r>
              <a:rPr lang="vi-VN" b="1" dirty="0"/>
              <a:t>Format Painter</a:t>
            </a:r>
            <a:r>
              <a:rPr lang="vi-VN" dirty="0"/>
              <a:t>);</a:t>
            </a:r>
          </a:p>
          <a:p>
            <a:pPr algn="just"/>
            <a:r>
              <a:rPr lang="vi-VN" dirty="0" smtClean="0"/>
              <a:t>Áp </a:t>
            </a:r>
            <a:r>
              <a:rPr lang="vi-VN" dirty="0"/>
              <a:t>dụng </a:t>
            </a:r>
            <a:r>
              <a:rPr lang="vi-VN" b="1" dirty="0"/>
              <a:t>Quick Styles</a:t>
            </a:r>
            <a:r>
              <a:rPr lang="vi-VN" dirty="0"/>
              <a:t>;</a:t>
            </a:r>
          </a:p>
          <a:p>
            <a:pPr algn="just"/>
            <a:r>
              <a:rPr lang="vi-VN" dirty="0" smtClean="0"/>
              <a:t>Tạo </a:t>
            </a:r>
            <a:r>
              <a:rPr lang="vi-VN" dirty="0"/>
              <a:t>danh sách dấu đầu dòng (</a:t>
            </a:r>
            <a:r>
              <a:rPr lang="vi-VN" b="1" dirty="0"/>
              <a:t>Bulleted Lists</a:t>
            </a:r>
            <a:r>
              <a:rPr lang="vi-VN" dirty="0"/>
              <a:t>) hoặc đánh số (</a:t>
            </a:r>
            <a:r>
              <a:rPr lang="vi-VN" b="1" dirty="0"/>
              <a:t>Numbered Lists</a:t>
            </a:r>
            <a:r>
              <a:rPr lang="vi-VN" dirty="0"/>
              <a:t>);</a:t>
            </a:r>
          </a:p>
          <a:p>
            <a:pPr algn="just"/>
            <a:r>
              <a:rPr lang="vi-VN" dirty="0" smtClean="0"/>
              <a:t>Tùy </a:t>
            </a:r>
            <a:r>
              <a:rPr lang="vi-VN" dirty="0"/>
              <a:t>chỉnh danh sách đa cấp (</a:t>
            </a:r>
            <a:r>
              <a:rPr lang="vi-VN" b="1" dirty="0"/>
              <a:t>Multi-Level Lists</a:t>
            </a:r>
            <a:r>
              <a:rPr lang="vi-VN" dirty="0"/>
              <a:t>);</a:t>
            </a:r>
          </a:p>
          <a:p>
            <a:pPr algn="just"/>
            <a:r>
              <a:rPr lang="vi-VN" dirty="0" smtClean="0"/>
              <a:t>Chuyển </a:t>
            </a:r>
            <a:r>
              <a:rPr lang="vi-VN" dirty="0"/>
              <a:t>đổi văn bản sang </a:t>
            </a:r>
            <a:r>
              <a:rPr lang="vi-VN" b="1" dirty="0"/>
              <a:t>WordArt</a:t>
            </a:r>
            <a:r>
              <a:rPr lang="vi-VN" dirty="0" smtClean="0"/>
              <a:t>.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28FE97-7DB6-4A20-8E18-1507437E67B9}" type="datetime1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9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8"/>
            </a:pPr>
            <a:r>
              <a:rPr lang="vi-VN" dirty="0" smtClean="0"/>
              <a:t>Bạn </a:t>
            </a:r>
            <a:r>
              <a:rPr lang="vi-VN" dirty="0"/>
              <a:t>nên sử dụng lệnh nào để nói với Word để khởi động lại số từ danh sách trước?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Advanced </a:t>
            </a:r>
            <a:r>
              <a:rPr lang="vi-VN" sz="2200" dirty="0"/>
              <a:t>value (skip numbers)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Set </a:t>
            </a:r>
            <a:r>
              <a:rPr lang="vi-VN" sz="2200" dirty="0"/>
              <a:t>value </a:t>
            </a:r>
            <a:r>
              <a:rPr lang="vi-VN" sz="2200" dirty="0" smtClean="0"/>
              <a:t>to</a:t>
            </a:r>
            <a:endParaRPr lang="en-US" sz="2200" dirty="0" smtClean="0"/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/>
              <a:t>Start new </a:t>
            </a:r>
            <a:r>
              <a:rPr lang="vi-VN" sz="2200" dirty="0" smtClean="0"/>
              <a:t>list</a:t>
            </a:r>
            <a:endParaRPr lang="vi-VN" sz="2200" dirty="0"/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Define </a:t>
            </a:r>
            <a:r>
              <a:rPr lang="vi-VN" sz="2200" dirty="0"/>
              <a:t>new </a:t>
            </a:r>
            <a:r>
              <a:rPr lang="vi-VN" sz="2200" dirty="0" smtClean="0"/>
              <a:t>numbering</a:t>
            </a:r>
            <a:endParaRPr lang="vi-VN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9"/>
            </a:pPr>
            <a:r>
              <a:rPr lang="vi-VN" dirty="0" smtClean="0"/>
              <a:t>Sự </a:t>
            </a:r>
            <a:r>
              <a:rPr lang="vi-VN" dirty="0"/>
              <a:t>khác biệt giữa kiểu ký tự và kiểu đoạn văn là gì?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/>
              <a:t>Kiểu đoạn văn ảnh hưởng đến vị trí của toàn bộ đoạn văn và kiểu ký tự ảnh hưởng đến sự xuất hiện của lựa chọn văn bản</a:t>
            </a:r>
            <a:r>
              <a:rPr lang="vi-VN" sz="2200" dirty="0" smtClean="0"/>
              <a:t>.</a:t>
            </a:r>
            <a:endParaRPr lang="en-US" sz="2200" dirty="0" smtClean="0"/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Kiểu </a:t>
            </a:r>
            <a:r>
              <a:rPr lang="vi-VN" sz="2200" dirty="0"/>
              <a:t>ký tự chứa các thuộc tính định dạng và phải được áp dụng trước tiên.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Không </a:t>
            </a:r>
            <a:r>
              <a:rPr lang="vi-VN" sz="2200" dirty="0"/>
              <a:t>có sự khác biệt giữa các kiểu này; họ thực hiện điều tương tự.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Bạn </a:t>
            </a:r>
            <a:r>
              <a:rPr lang="vi-VN" sz="2200" dirty="0"/>
              <a:t>chỉ có thể tạo kiểu mới cho đoạn văn.</a:t>
            </a:r>
          </a:p>
          <a:p>
            <a:pPr marL="800100" lvl="2" indent="-342900" algn="just">
              <a:buFont typeface="+mj-lt"/>
              <a:buAutoNum type="alphaLcPeriod"/>
            </a:pPr>
            <a:endParaRPr lang="vi-VN" dirty="0"/>
          </a:p>
          <a:p>
            <a:pPr marL="747713" indent="-342900" algn="just">
              <a:buFont typeface="+mj-lt"/>
              <a:buAutoNum type="alphaLcPeriod"/>
            </a:pPr>
            <a:endParaRPr lang="vi-VN" sz="2200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7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10"/>
            </a:pPr>
            <a:r>
              <a:rPr lang="vi-VN" dirty="0" smtClean="0"/>
              <a:t>Bạn </a:t>
            </a:r>
            <a:r>
              <a:rPr lang="vi-VN" dirty="0"/>
              <a:t>sẽ sử dụng tùy chọn nào từ thư viện Quick Styles để áp dụng kiểu từ cửa sổ?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Tạo </a:t>
            </a:r>
            <a:r>
              <a:rPr lang="vi-VN" sz="2200" dirty="0"/>
              <a:t>kiểu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Xóa </a:t>
            </a:r>
            <a:r>
              <a:rPr lang="vi-VN" sz="2200" dirty="0"/>
              <a:t>định dạng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Trình </a:t>
            </a:r>
            <a:r>
              <a:rPr lang="vi-VN" sz="2200" dirty="0"/>
              <a:t>khởi chạy hộp thoại Styles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Áp </a:t>
            </a:r>
            <a:r>
              <a:rPr lang="vi-VN" sz="2200" dirty="0"/>
              <a:t>dụng kiểu</a:t>
            </a:r>
          </a:p>
          <a:p>
            <a:pPr marL="457200" lvl="1" indent="0" algn="just">
              <a:buNone/>
            </a:pPr>
            <a:endParaRPr lang="vi-VN" dirty="0"/>
          </a:p>
          <a:p>
            <a:pPr marL="800100" lvl="2" indent="-342900" algn="just">
              <a:buFont typeface="+mj-lt"/>
              <a:buAutoNum type="alphaLcPeriod"/>
            </a:pPr>
            <a:endParaRPr lang="vi-VN" dirty="0"/>
          </a:p>
          <a:p>
            <a:pPr marL="747713" indent="-342900" algn="just">
              <a:buFont typeface="+mj-lt"/>
              <a:buAutoNum type="alphaLcPeriod"/>
            </a:pPr>
            <a:endParaRPr lang="vi-VN" sz="2200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361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5750"/>
            <a:ext cx="7467600" cy="533400"/>
          </a:xfrm>
        </p:spPr>
        <p:txBody>
          <a:bodyPr/>
          <a:lstStyle/>
          <a:p>
            <a:pPr lvl="0"/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hỏi</a:t>
            </a:r>
            <a:r>
              <a:rPr lang="en-US" sz="3000" dirty="0" smtClean="0"/>
              <a:t> </a:t>
            </a:r>
            <a:r>
              <a:rPr lang="en-US" sz="3000" dirty="0" err="1" smtClean="0"/>
              <a:t>ôn</a:t>
            </a:r>
            <a:r>
              <a:rPr lang="en-US" sz="3000" dirty="0" smtClean="0"/>
              <a:t> </a:t>
            </a:r>
            <a:r>
              <a:rPr lang="en-US" sz="3000" dirty="0" err="1" smtClean="0"/>
              <a:t>tập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thuyết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62708" y="935183"/>
            <a:ext cx="8224092" cy="357966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11"/>
            </a:pPr>
            <a:r>
              <a:rPr lang="vi-VN" dirty="0" smtClean="0"/>
              <a:t>Tại </a:t>
            </a:r>
            <a:r>
              <a:rPr lang="vi-VN" dirty="0"/>
              <a:t>sao bạn có thể muốn chuyển đổi văn bản sang WordArt?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WordArt </a:t>
            </a:r>
            <a:r>
              <a:rPr lang="vi-VN" sz="2200" dirty="0"/>
              <a:t>có nhiều lựa chọn hơn để cải thiện văn bản hơn hình dạng hộp văn bản.</a:t>
            </a:r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WordArt </a:t>
            </a:r>
            <a:r>
              <a:rPr lang="vi-VN" sz="2200" dirty="0"/>
              <a:t>có thể được thao tác dễ dàng và nhanh hơn trong một tài liệu có chứa nhiều đối tượng trực quan</a:t>
            </a:r>
            <a:r>
              <a:rPr lang="vi-VN" sz="2200" dirty="0" smtClean="0"/>
              <a:t>.</a:t>
            </a:r>
            <a:endParaRPr lang="en-US" sz="2200" dirty="0" smtClean="0"/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/>
              <a:t>Chuyển đổi văn bản sang WordArt để có thể thêm hiệu ứng vào văn bản như lật ngược hoặc xuất hiện dưới dạng sóng</a:t>
            </a:r>
            <a:r>
              <a:rPr lang="vi-VN" sz="2200" dirty="0" smtClean="0"/>
              <a:t>.</a:t>
            </a:r>
            <a:endParaRPr lang="vi-VN" sz="2200" dirty="0"/>
          </a:p>
          <a:p>
            <a:pPr marL="920750" lvl="2" indent="-457200" algn="just">
              <a:buFont typeface="+mj-lt"/>
              <a:buAutoNum type="alphaLcPeriod"/>
            </a:pPr>
            <a:r>
              <a:rPr lang="vi-VN" sz="2200" dirty="0" smtClean="0"/>
              <a:t>Bạn </a:t>
            </a:r>
            <a:r>
              <a:rPr lang="vi-VN" sz="2200" dirty="0"/>
              <a:t>không thể ghép nhiều văn bản vào hình dạng hộp văn bản mà nhập nhiều dòng trong hình dạng WordArt.</a:t>
            </a:r>
          </a:p>
          <a:p>
            <a:pPr marL="457200" lvl="1" indent="0" algn="just">
              <a:buNone/>
            </a:pPr>
            <a:endParaRPr lang="vi-VN" dirty="0"/>
          </a:p>
          <a:p>
            <a:pPr marL="800100" lvl="2" indent="-342900" algn="just">
              <a:buFont typeface="+mj-lt"/>
              <a:buAutoNum type="alphaLcPeriod"/>
            </a:pPr>
            <a:endParaRPr lang="vi-VN" dirty="0"/>
          </a:p>
          <a:p>
            <a:pPr marL="747713" indent="-342900" algn="just">
              <a:buFont typeface="+mj-lt"/>
              <a:buAutoNum type="alphaLcPeriod"/>
            </a:pPr>
            <a:endParaRPr lang="vi-VN" sz="2200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6938D-6E01-40AE-BE27-E7323976FC9E}" type="datetime1">
              <a:rPr lang="en-US" smtClean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6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100" dirty="0" err="1" smtClean="0"/>
              <a:t>Định</a:t>
            </a:r>
            <a:r>
              <a:rPr lang="en-US" sz="3100" dirty="0" smtClean="0"/>
              <a:t> </a:t>
            </a:r>
            <a:r>
              <a:rPr lang="en-US" sz="3100" dirty="0" err="1"/>
              <a:t>dạng</a:t>
            </a:r>
            <a:r>
              <a:rPr lang="en-US" sz="3100" dirty="0"/>
              <a:t> </a:t>
            </a:r>
            <a:r>
              <a:rPr lang="en-US" sz="3100" dirty="0" err="1"/>
              <a:t>các</a:t>
            </a:r>
            <a:r>
              <a:rPr lang="en-US" sz="3100" dirty="0"/>
              <a:t> </a:t>
            </a:r>
            <a:r>
              <a:rPr lang="en-US" sz="3100" dirty="0" err="1"/>
              <a:t>ký</a:t>
            </a:r>
            <a:r>
              <a:rPr lang="en-US" sz="3100" dirty="0"/>
              <a:t> </a:t>
            </a:r>
            <a:r>
              <a:rPr lang="en-US" sz="3100" dirty="0" err="1"/>
              <a:t>tự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90945" y="819150"/>
            <a:ext cx="8271163" cy="3733800"/>
          </a:xfrm>
        </p:spPr>
        <p:txBody>
          <a:bodyPr/>
          <a:lstStyle/>
          <a:p>
            <a:pPr algn="just"/>
            <a:r>
              <a:rPr lang="vi-VN" dirty="0"/>
              <a:t>Định dạng các ký tự đề cập đến việc </a:t>
            </a:r>
            <a:r>
              <a:rPr lang="vi-VN" dirty="0" smtClean="0"/>
              <a:t>thay </a:t>
            </a:r>
            <a:r>
              <a:rPr lang="vi-VN" dirty="0"/>
              <a:t>đổi diện mạo của ký tự khi hiển thị trên màn hình cũng như khi in ra giấy. Các tùy chọn định dạng ký tự bao </a:t>
            </a:r>
            <a:r>
              <a:rPr lang="vi-VN" dirty="0" smtClean="0"/>
              <a:t>gồm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endParaRPr lang="nn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9F4AD4D-7277-4AB2-8234-1A5C9484451D}" type="datetime1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123941"/>
              </p:ext>
            </p:extLst>
          </p:nvPr>
        </p:nvGraphicFramePr>
        <p:xfrm>
          <a:off x="550717" y="1962615"/>
          <a:ext cx="8219209" cy="2804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3012">
                  <a:extLst>
                    <a:ext uri="{9D8B030D-6E8A-4147-A177-3AD203B41FA5}">
                      <a16:colId xmlns:a16="http://schemas.microsoft.com/office/drawing/2014/main" val="2391132998"/>
                    </a:ext>
                  </a:extLst>
                </a:gridCol>
                <a:gridCol w="6466197">
                  <a:extLst>
                    <a:ext uri="{9D8B030D-6E8A-4147-A177-3AD203B41FA5}">
                      <a16:colId xmlns:a16="http://schemas.microsoft.com/office/drawing/2014/main" val="1417700807"/>
                    </a:ext>
                  </a:extLst>
                </a:gridCol>
              </a:tblGrid>
              <a:tr h="332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tùy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55557404"/>
                  </a:ext>
                </a:extLst>
              </a:tr>
              <a:tr h="276913">
                <a:tc>
                  <a:txBody>
                    <a:bodyPr/>
                    <a:lstStyle/>
                    <a:p>
                      <a:pPr marL="57150" marR="57150" algn="l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(Font)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(Characters).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7875364"/>
                  </a:ext>
                </a:extLst>
              </a:tr>
              <a:tr h="424866">
                <a:tc>
                  <a:txBody>
                    <a:bodyPr/>
                    <a:lstStyle/>
                    <a:p>
                      <a:pPr marL="57150" marR="57150" algn="l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Kích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(Font Size)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cập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gồm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rộng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9365144"/>
                  </a:ext>
                </a:extLst>
              </a:tr>
              <a:tr h="1107651">
                <a:tc>
                  <a:txBody>
                    <a:bodyPr/>
                    <a:lstStyle/>
                    <a:p>
                      <a:pPr marL="57150" marR="57150" algn="l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(Character Formatting)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cập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biệt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áp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nhằm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nổi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bật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bản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gồm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đậm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(Bold), in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nghiêng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(Italics),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gạch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(Underline)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(Color).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88438392"/>
                  </a:ext>
                </a:extLst>
              </a:tr>
              <a:tr h="663019">
                <a:tc>
                  <a:txBody>
                    <a:bodyPr/>
                    <a:lstStyle/>
                    <a:p>
                      <a:pPr marL="57150" marR="57150" algn="l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bản (Effects)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bản: Strikethrough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Superscript/Subscript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Shadow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Small </a:t>
                      </a: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63419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71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100" dirty="0" err="1"/>
              <a:t>Định</a:t>
            </a:r>
            <a:r>
              <a:rPr lang="en-US" sz="3100" dirty="0"/>
              <a:t> </a:t>
            </a:r>
            <a:r>
              <a:rPr lang="en-US" sz="3100" dirty="0" err="1"/>
              <a:t>dạng</a:t>
            </a:r>
            <a:r>
              <a:rPr lang="en-US" sz="3100" dirty="0"/>
              <a:t> </a:t>
            </a:r>
            <a:r>
              <a:rPr lang="en-US" sz="3100" dirty="0" err="1"/>
              <a:t>các</a:t>
            </a:r>
            <a:r>
              <a:rPr lang="en-US" sz="3100" dirty="0"/>
              <a:t> </a:t>
            </a:r>
            <a:r>
              <a:rPr lang="en-US" sz="3100" dirty="0" err="1"/>
              <a:t>ký</a:t>
            </a:r>
            <a:r>
              <a:rPr lang="en-US" sz="3100" dirty="0"/>
              <a:t> </a:t>
            </a:r>
            <a:r>
              <a:rPr lang="en-US" sz="3100" dirty="0" err="1"/>
              <a:t>tự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09320" y="819150"/>
            <a:ext cx="8477480" cy="1165513"/>
          </a:xfrm>
        </p:spPr>
        <p:txBody>
          <a:bodyPr/>
          <a:lstStyle/>
          <a:p>
            <a:r>
              <a:rPr lang="en-US" sz="2600" b="1" dirty="0" err="1"/>
              <a:t>Sử</a:t>
            </a:r>
            <a:r>
              <a:rPr lang="en-US" sz="2600" b="1" dirty="0"/>
              <a:t> </a:t>
            </a:r>
            <a:r>
              <a:rPr lang="en-US" sz="2600" b="1" dirty="0" err="1"/>
              <a:t>dụng</a:t>
            </a:r>
            <a:r>
              <a:rPr lang="en-US" sz="2600" b="1" dirty="0"/>
              <a:t> </a:t>
            </a:r>
            <a:r>
              <a:rPr lang="en-US" sz="2600" b="1" dirty="0" err="1"/>
              <a:t>hộp</a:t>
            </a:r>
            <a:r>
              <a:rPr lang="en-US" sz="2600" b="1" dirty="0"/>
              <a:t> </a:t>
            </a:r>
            <a:r>
              <a:rPr lang="en-US" sz="2600" b="1" dirty="0" err="1"/>
              <a:t>thoại</a:t>
            </a:r>
            <a:r>
              <a:rPr lang="en-US" sz="2600" b="1" dirty="0"/>
              <a:t> Font (Font Dialog Box)</a:t>
            </a:r>
          </a:p>
          <a:p>
            <a:pPr lvl="1" algn="just"/>
            <a:r>
              <a:rPr lang="en-US" dirty="0" err="1" smtClean="0"/>
              <a:t>Truy</a:t>
            </a:r>
            <a:r>
              <a:rPr lang="en-US" dirty="0" smtClean="0"/>
              <a:t> </a:t>
            </a:r>
            <a:r>
              <a:rPr lang="en-US" dirty="0" err="1"/>
              <a:t>cập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thoại</a:t>
            </a:r>
            <a:r>
              <a:rPr lang="en-US" dirty="0"/>
              <a:t> </a:t>
            </a:r>
            <a:r>
              <a:rPr lang="en-US" b="1" dirty="0"/>
              <a:t>Font</a:t>
            </a:r>
            <a:r>
              <a:rPr lang="en-US" dirty="0"/>
              <a:t> –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nâng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bản.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gồm</a:t>
            </a:r>
            <a:r>
              <a:rPr lang="en-US" dirty="0"/>
              <a:t>: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15161DE-3666-485A-8EBA-3B13B3BF79E2}" type="datetime1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413385"/>
              </p:ext>
            </p:extLst>
          </p:nvPr>
        </p:nvGraphicFramePr>
        <p:xfrm>
          <a:off x="457200" y="2078184"/>
          <a:ext cx="8229599" cy="26461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246">
                  <a:extLst>
                    <a:ext uri="{9D8B030D-6E8A-4147-A177-3AD203B41FA5}">
                      <a16:colId xmlns:a16="http://schemas.microsoft.com/office/drawing/2014/main" val="3558637606"/>
                    </a:ext>
                  </a:extLst>
                </a:gridCol>
                <a:gridCol w="2060293">
                  <a:extLst>
                    <a:ext uri="{9D8B030D-6E8A-4147-A177-3AD203B41FA5}">
                      <a16:colId xmlns:a16="http://schemas.microsoft.com/office/drawing/2014/main" val="1732019598"/>
                    </a:ext>
                  </a:extLst>
                </a:gridCol>
                <a:gridCol w="5550060">
                  <a:extLst>
                    <a:ext uri="{9D8B030D-6E8A-4147-A177-3AD203B41FA5}">
                      <a16:colId xmlns:a16="http://schemas.microsoft.com/office/drawing/2014/main" val="3912284313"/>
                    </a:ext>
                  </a:extLst>
                </a:gridCol>
              </a:tblGrid>
              <a:tr h="27977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Thẻ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 nghĩa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9910792"/>
                  </a:ext>
                </a:extLst>
              </a:tr>
              <a:tr h="235023">
                <a:tc rowSpan="7">
                  <a:txBody>
                    <a:bodyPr/>
                    <a:lstStyle/>
                    <a:p>
                      <a:pPr marL="66675" marR="5715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Font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wordArtVert" anchor="ctr"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Strikethrough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Gạch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bản.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CA" sz="1600" strike="sng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Strikethrough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68882878"/>
                  </a:ext>
                </a:extLst>
              </a:tr>
              <a:tr h="2350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Double Strikethrough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Gạch nét đôi lên văn bản. Ví dụ: </a:t>
                      </a:r>
                      <a:r>
                        <a:rPr lang="en-CA" sz="1600" strike="dbl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Double Strikethrough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92349657"/>
                  </a:ext>
                </a:extLst>
              </a:tr>
              <a:tr h="2350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Superscript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 số mũ cho văn bản. Ví dụ: X</a:t>
                      </a:r>
                      <a:r>
                        <a:rPr lang="en-CA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0432255"/>
                  </a:ext>
                </a:extLst>
              </a:tr>
              <a:tr h="2350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Subscript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 chỉ số cho văn bản. Ví dụ: A</a:t>
                      </a:r>
                      <a:r>
                        <a:rPr lang="en-CA" sz="16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</a:t>
                      </a:r>
                      <a:r>
                        <a:rPr lang="en-CA" sz="16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1458238"/>
                  </a:ext>
                </a:extLst>
              </a:tr>
              <a:tr h="7460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Small caps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bản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sang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giảm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rộng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CA" sz="1600" cap="small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IIG </a:t>
                      </a:r>
                      <a:r>
                        <a:rPr lang="en-CA" sz="1600" cap="small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</a:t>
                      </a:r>
                      <a:r>
                        <a:rPr lang="en-CA" sz="1600" cap="small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cap="all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IIG </a:t>
                      </a:r>
                      <a:r>
                        <a:rPr lang="en-CA" sz="1600" cap="all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</a:t>
                      </a:r>
                      <a:r>
                        <a:rPr lang="en-CA" sz="1600" cap="all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cap="all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42907875"/>
                  </a:ext>
                </a:extLst>
              </a:tr>
              <a:tr h="2350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caps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 văn bản được chọn sang các ký tự in hoa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04680919"/>
                  </a:ext>
                </a:extLst>
              </a:tr>
              <a:tr h="2350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Hidden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Ẩn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bản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35050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028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100" dirty="0" err="1"/>
              <a:t>Định</a:t>
            </a:r>
            <a:r>
              <a:rPr lang="en-US" sz="3100" dirty="0"/>
              <a:t> </a:t>
            </a:r>
            <a:r>
              <a:rPr lang="en-US" sz="3100" dirty="0" err="1"/>
              <a:t>dạng</a:t>
            </a:r>
            <a:r>
              <a:rPr lang="en-US" sz="3100" dirty="0"/>
              <a:t> </a:t>
            </a:r>
            <a:r>
              <a:rPr lang="en-US" sz="3100" dirty="0" err="1"/>
              <a:t>các</a:t>
            </a:r>
            <a:r>
              <a:rPr lang="en-US" sz="3100" dirty="0"/>
              <a:t> </a:t>
            </a:r>
            <a:r>
              <a:rPr lang="en-US" sz="3100" dirty="0" err="1"/>
              <a:t>ký</a:t>
            </a:r>
            <a:r>
              <a:rPr lang="en-US" sz="3100" dirty="0"/>
              <a:t> </a:t>
            </a:r>
            <a:r>
              <a:rPr lang="en-US" sz="3100" dirty="0" err="1"/>
              <a:t>tự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09320" y="819150"/>
            <a:ext cx="8477480" cy="563601"/>
          </a:xfrm>
        </p:spPr>
        <p:txBody>
          <a:bodyPr/>
          <a:lstStyle/>
          <a:p>
            <a:r>
              <a:rPr lang="en-US" sz="2600" b="1" dirty="0" err="1"/>
              <a:t>Sử</a:t>
            </a:r>
            <a:r>
              <a:rPr lang="en-US" sz="2600" b="1" dirty="0"/>
              <a:t> </a:t>
            </a:r>
            <a:r>
              <a:rPr lang="en-US" sz="2600" b="1" dirty="0" err="1"/>
              <a:t>dụng</a:t>
            </a:r>
            <a:r>
              <a:rPr lang="en-US" sz="2600" b="1" dirty="0"/>
              <a:t> </a:t>
            </a:r>
            <a:r>
              <a:rPr lang="en-US" sz="2600" b="1" dirty="0" err="1"/>
              <a:t>hộp</a:t>
            </a:r>
            <a:r>
              <a:rPr lang="en-US" sz="2600" b="1" dirty="0"/>
              <a:t> </a:t>
            </a:r>
            <a:r>
              <a:rPr lang="en-US" sz="2600" b="1" dirty="0" err="1"/>
              <a:t>thoại</a:t>
            </a:r>
            <a:r>
              <a:rPr lang="en-US" sz="2600" b="1" dirty="0"/>
              <a:t> Font (Font Dialog Box</a:t>
            </a:r>
            <a:r>
              <a:rPr lang="en-US" sz="2600" b="1" dirty="0" smtClean="0"/>
              <a:t>) (</a:t>
            </a:r>
            <a:r>
              <a:rPr lang="en-US" sz="2600" b="1" dirty="0" err="1" smtClean="0"/>
              <a:t>tt</a:t>
            </a:r>
            <a:r>
              <a:rPr lang="en-US" sz="2600" b="1" dirty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15161DE-3666-485A-8EBA-3B13B3BF79E2}" type="datetime1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776653"/>
              </p:ext>
            </p:extLst>
          </p:nvPr>
        </p:nvGraphicFramePr>
        <p:xfrm>
          <a:off x="457200" y="1352549"/>
          <a:ext cx="8229599" cy="3137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119">
                  <a:extLst>
                    <a:ext uri="{9D8B030D-6E8A-4147-A177-3AD203B41FA5}">
                      <a16:colId xmlns:a16="http://schemas.microsoft.com/office/drawing/2014/main" val="2864339285"/>
                    </a:ext>
                  </a:extLst>
                </a:gridCol>
                <a:gridCol w="1575427">
                  <a:extLst>
                    <a:ext uri="{9D8B030D-6E8A-4147-A177-3AD203B41FA5}">
                      <a16:colId xmlns:a16="http://schemas.microsoft.com/office/drawing/2014/main" val="2028598667"/>
                    </a:ext>
                  </a:extLst>
                </a:gridCol>
                <a:gridCol w="5977053">
                  <a:extLst>
                    <a:ext uri="{9D8B030D-6E8A-4147-A177-3AD203B41FA5}">
                      <a16:colId xmlns:a16="http://schemas.microsoft.com/office/drawing/2014/main" val="572024346"/>
                    </a:ext>
                  </a:extLst>
                </a:gridCol>
              </a:tblGrid>
              <a:tr h="795061">
                <a:tc rowSpan="4">
                  <a:txBody>
                    <a:bodyPr/>
                    <a:lstStyle/>
                    <a:p>
                      <a:pPr marL="66675" marR="5715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wordArtVert" anchor="ctr"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Scale</a:t>
                      </a:r>
                      <a:endParaRPr lang="en-US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57785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Kéo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nén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bản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ngang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785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CA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CA" sz="16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93229522"/>
                  </a:ext>
                </a:extLst>
              </a:tr>
              <a:tr h="4800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Spacing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trắng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1432557"/>
                  </a:ext>
                </a:extLst>
              </a:tr>
              <a:tr h="720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Position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bản.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IIG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r>
                        <a:rPr lang="en-CA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(Normal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b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8588455"/>
                  </a:ext>
                </a:extLst>
              </a:tr>
              <a:tr h="11350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Kerning for Fonts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ngang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785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76750506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5191125" y="10227069"/>
            <a:ext cx="1285875" cy="399656"/>
            <a:chOff x="0" y="0"/>
            <a:chExt cx="1285875" cy="30480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0" y="0"/>
              <a:ext cx="514350" cy="26987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2" name="Text Box 313"/>
            <p:cNvSpPr txBox="1"/>
            <p:nvPr/>
          </p:nvSpPr>
          <p:spPr>
            <a:xfrm>
              <a:off x="638175" y="47625"/>
              <a:ext cx="647700" cy="2571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tabLst>
                  <a:tab pos="228600" algn="l"/>
                </a:tabLst>
              </a:pPr>
              <a:r>
                <a:rPr lang="en-US" sz="16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Kerning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495300" y="180975"/>
              <a:ext cx="1905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3398" y="3978823"/>
            <a:ext cx="1814602" cy="430129"/>
          </a:xfrm>
          <a:prstGeom prst="rect">
            <a:avLst/>
          </a:prstGeom>
        </p:spPr>
      </p:pic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645" y="1778018"/>
            <a:ext cx="4534533" cy="276264"/>
          </a:xfrm>
          <a:prstGeom prst="rect">
            <a:avLst/>
          </a:prstGeom>
        </p:spPr>
      </p:pic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645" y="3002449"/>
            <a:ext cx="4134427" cy="30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561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100" dirty="0" err="1"/>
              <a:t>Định</a:t>
            </a:r>
            <a:r>
              <a:rPr lang="en-US" sz="3100" dirty="0"/>
              <a:t> </a:t>
            </a:r>
            <a:r>
              <a:rPr lang="en-US" sz="3100" dirty="0" err="1"/>
              <a:t>dạng</a:t>
            </a:r>
            <a:r>
              <a:rPr lang="en-US" sz="3100" dirty="0"/>
              <a:t> </a:t>
            </a:r>
            <a:r>
              <a:rPr lang="en-US" sz="3100" dirty="0" err="1"/>
              <a:t>các</a:t>
            </a:r>
            <a:r>
              <a:rPr lang="en-US" sz="3100" dirty="0"/>
              <a:t> </a:t>
            </a:r>
            <a:r>
              <a:rPr lang="en-US" sz="3100" dirty="0" err="1"/>
              <a:t>ký</a:t>
            </a:r>
            <a:r>
              <a:rPr lang="en-US" sz="3100" dirty="0"/>
              <a:t> </a:t>
            </a:r>
            <a:r>
              <a:rPr lang="en-US" sz="3100" dirty="0" err="1"/>
              <a:t>tự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09320" y="819150"/>
            <a:ext cx="8477480" cy="563601"/>
          </a:xfrm>
        </p:spPr>
        <p:txBody>
          <a:bodyPr/>
          <a:lstStyle/>
          <a:p>
            <a:r>
              <a:rPr lang="en-US" sz="2600" b="1" dirty="0" err="1"/>
              <a:t>Sử</a:t>
            </a:r>
            <a:r>
              <a:rPr lang="en-US" sz="2600" b="1" dirty="0"/>
              <a:t> </a:t>
            </a:r>
            <a:r>
              <a:rPr lang="en-US" sz="2600" b="1" dirty="0" err="1"/>
              <a:t>dụng</a:t>
            </a:r>
            <a:r>
              <a:rPr lang="en-US" sz="2600" b="1" dirty="0"/>
              <a:t> </a:t>
            </a:r>
            <a:r>
              <a:rPr lang="en-US" sz="2600" b="1" dirty="0" err="1"/>
              <a:t>hộp</a:t>
            </a:r>
            <a:r>
              <a:rPr lang="en-US" sz="2600" b="1" dirty="0"/>
              <a:t> </a:t>
            </a:r>
            <a:r>
              <a:rPr lang="en-US" sz="2600" b="1" dirty="0" err="1"/>
              <a:t>thoại</a:t>
            </a:r>
            <a:r>
              <a:rPr lang="en-US" sz="2600" b="1" dirty="0"/>
              <a:t> Font (Font Dialog Box</a:t>
            </a:r>
            <a:r>
              <a:rPr lang="en-US" sz="2600" b="1" dirty="0" smtClean="0"/>
              <a:t>) (</a:t>
            </a:r>
            <a:r>
              <a:rPr lang="en-US" sz="2600" b="1" dirty="0" err="1" smtClean="0"/>
              <a:t>tt</a:t>
            </a:r>
            <a:r>
              <a:rPr lang="en-US" sz="2600" b="1" dirty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15161DE-3666-485A-8EBA-3B13B3BF79E2}" type="datetime1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496641"/>
              </p:ext>
            </p:extLst>
          </p:nvPr>
        </p:nvGraphicFramePr>
        <p:xfrm>
          <a:off x="457200" y="1352550"/>
          <a:ext cx="8229599" cy="3303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246">
                  <a:extLst>
                    <a:ext uri="{9D8B030D-6E8A-4147-A177-3AD203B41FA5}">
                      <a16:colId xmlns:a16="http://schemas.microsoft.com/office/drawing/2014/main" val="2864339285"/>
                    </a:ext>
                  </a:extLst>
                </a:gridCol>
                <a:gridCol w="1633300">
                  <a:extLst>
                    <a:ext uri="{9D8B030D-6E8A-4147-A177-3AD203B41FA5}">
                      <a16:colId xmlns:a16="http://schemas.microsoft.com/office/drawing/2014/main" val="2028598667"/>
                    </a:ext>
                  </a:extLst>
                </a:gridCol>
                <a:gridCol w="5977053">
                  <a:extLst>
                    <a:ext uri="{9D8B030D-6E8A-4147-A177-3AD203B41FA5}">
                      <a16:colId xmlns:a16="http://schemas.microsoft.com/office/drawing/2014/main" val="572024346"/>
                    </a:ext>
                  </a:extLst>
                </a:gridCol>
              </a:tblGrid>
              <a:tr h="1524465">
                <a:tc rowSpan="4">
                  <a:txBody>
                    <a:bodyPr/>
                    <a:lstStyle/>
                    <a:p>
                      <a:pPr marL="66675" marR="5715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wordArtVert" anchor="ctr"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Ligatures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phép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nối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rằng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tất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Font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đều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áp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này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đây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Font Gabriola, Ligatures: Historical and Discretionary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Stylistic sets 6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57785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93229522"/>
                  </a:ext>
                </a:extLst>
              </a:tr>
              <a:tr h="5352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Spacing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khoảng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0939347"/>
                  </a:ext>
                </a:extLst>
              </a:tr>
              <a:tr h="6021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b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forms</a:t>
                      </a:r>
                      <a:endParaRPr lang="en-US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ngang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sở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C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).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CA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1432557"/>
                  </a:ext>
                </a:extLst>
              </a:tr>
              <a:tr h="6420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Stylistic sets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8588455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5191125" y="10227069"/>
            <a:ext cx="1285875" cy="399656"/>
            <a:chOff x="0" y="0"/>
            <a:chExt cx="1285875" cy="30480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0" y="0"/>
              <a:ext cx="514350" cy="26987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2" name="Text Box 313"/>
            <p:cNvSpPr txBox="1"/>
            <p:nvPr/>
          </p:nvSpPr>
          <p:spPr>
            <a:xfrm>
              <a:off x="638175" y="47625"/>
              <a:ext cx="647700" cy="2571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tabLst>
                  <a:tab pos="228600" algn="l"/>
                </a:tabLst>
              </a:pPr>
              <a:r>
                <a:rPr lang="en-US" sz="16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Kerning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495300" y="180975"/>
              <a:ext cx="1905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623" y="2204055"/>
            <a:ext cx="1991003" cy="585850"/>
          </a:xfrm>
          <a:prstGeom prst="rect">
            <a:avLst/>
          </a:prstGeom>
        </p:spPr>
      </p:pic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910" y="2930415"/>
            <a:ext cx="987935" cy="451014"/>
          </a:xfrm>
          <a:prstGeom prst="rect">
            <a:avLst/>
          </a:prstGeom>
        </p:spPr>
      </p:pic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3428843"/>
            <a:ext cx="991949" cy="518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55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100" dirty="0" err="1"/>
              <a:t>Định</a:t>
            </a:r>
            <a:r>
              <a:rPr lang="en-US" sz="3100" dirty="0"/>
              <a:t> </a:t>
            </a:r>
            <a:r>
              <a:rPr lang="en-US" sz="3100" dirty="0" err="1"/>
              <a:t>dạng</a:t>
            </a:r>
            <a:r>
              <a:rPr lang="en-US" sz="3100" dirty="0"/>
              <a:t> </a:t>
            </a:r>
            <a:r>
              <a:rPr lang="en-US" sz="3100" dirty="0" err="1"/>
              <a:t>các</a:t>
            </a:r>
            <a:r>
              <a:rPr lang="en-US" sz="3100" dirty="0"/>
              <a:t> </a:t>
            </a:r>
            <a:r>
              <a:rPr lang="en-US" sz="3100" dirty="0" err="1"/>
              <a:t>ký</a:t>
            </a:r>
            <a:r>
              <a:rPr lang="en-US" sz="3100" dirty="0"/>
              <a:t> </a:t>
            </a:r>
            <a:r>
              <a:rPr lang="en-US" sz="3100" dirty="0" err="1"/>
              <a:t>tự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209320" y="819150"/>
            <a:ext cx="8477480" cy="563601"/>
          </a:xfrm>
        </p:spPr>
        <p:txBody>
          <a:bodyPr/>
          <a:lstStyle/>
          <a:p>
            <a:r>
              <a:rPr lang="en-US" sz="2600" b="1" dirty="0" err="1"/>
              <a:t>Sử</a:t>
            </a:r>
            <a:r>
              <a:rPr lang="en-US" sz="2600" b="1" dirty="0"/>
              <a:t> </a:t>
            </a:r>
            <a:r>
              <a:rPr lang="en-US" sz="2600" b="1" dirty="0" err="1"/>
              <a:t>dụng</a:t>
            </a:r>
            <a:r>
              <a:rPr lang="en-US" sz="2600" b="1" dirty="0"/>
              <a:t> </a:t>
            </a:r>
            <a:r>
              <a:rPr lang="en-US" sz="2600" b="1" dirty="0" err="1"/>
              <a:t>hộp</a:t>
            </a:r>
            <a:r>
              <a:rPr lang="en-US" sz="2600" b="1" dirty="0"/>
              <a:t> </a:t>
            </a:r>
            <a:r>
              <a:rPr lang="en-US" sz="2600" b="1" dirty="0" err="1"/>
              <a:t>thoại</a:t>
            </a:r>
            <a:r>
              <a:rPr lang="en-US" sz="2600" b="1" dirty="0"/>
              <a:t> Font (Font Dialog Box</a:t>
            </a:r>
            <a:r>
              <a:rPr lang="en-US" sz="2600" b="1" dirty="0" smtClean="0"/>
              <a:t>) (</a:t>
            </a:r>
            <a:r>
              <a:rPr lang="en-US" sz="2600" b="1" dirty="0" err="1" smtClean="0"/>
              <a:t>tt</a:t>
            </a:r>
            <a:r>
              <a:rPr lang="en-US" sz="2600" b="1" dirty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15161DE-3666-485A-8EBA-3B13B3BF79E2}" type="datetime1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2016 - IIG Vietnam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9F9262-1392-45F9-82B8-E6BAB6B74FE5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81036"/>
              </p:ext>
            </p:extLst>
          </p:nvPr>
        </p:nvGraphicFramePr>
        <p:xfrm>
          <a:off x="757237" y="1633413"/>
          <a:ext cx="4733925" cy="24605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2209">
                  <a:extLst>
                    <a:ext uri="{9D8B030D-6E8A-4147-A177-3AD203B41FA5}">
                      <a16:colId xmlns:a16="http://schemas.microsoft.com/office/drawing/2014/main" val="2864339285"/>
                    </a:ext>
                  </a:extLst>
                </a:gridCol>
                <a:gridCol w="1175563">
                  <a:extLst>
                    <a:ext uri="{9D8B030D-6E8A-4147-A177-3AD203B41FA5}">
                      <a16:colId xmlns:a16="http://schemas.microsoft.com/office/drawing/2014/main" val="2028598667"/>
                    </a:ext>
                  </a:extLst>
                </a:gridCol>
                <a:gridCol w="2936153">
                  <a:extLst>
                    <a:ext uri="{9D8B030D-6E8A-4147-A177-3AD203B41FA5}">
                      <a16:colId xmlns:a16="http://schemas.microsoft.com/office/drawing/2014/main" val="572024346"/>
                    </a:ext>
                  </a:extLst>
                </a:gridCol>
              </a:tblGrid>
              <a:tr h="1555677">
                <a:tc rowSpan="2">
                  <a:txBody>
                    <a:bodyPr/>
                    <a:lstStyle/>
                    <a:p>
                      <a:pPr marL="66675" marR="5715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wordArtVert" anchor="ctr"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Use Contextual alternates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Bật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tắt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tính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năng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thay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thế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theo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ngữ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cảnh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chữ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ghép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áp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dụng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cho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ký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tự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riêng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dựa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trên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chữ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cái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xung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quanh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chúng</a:t>
                      </a:r>
                      <a:r>
                        <a:rPr lang="en-CA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93229522"/>
                  </a:ext>
                </a:extLst>
              </a:tr>
              <a:tr h="9048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57150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778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Thiết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lập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thông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về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hiệu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ứng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văn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bản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như</a:t>
                      </a: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TextFill</a:t>
                      </a:r>
                      <a:r>
                        <a:rPr lang="en-C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&amp; Outline, Text Effects.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0939347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5191125" y="10227069"/>
            <a:ext cx="1285875" cy="399656"/>
            <a:chOff x="0" y="0"/>
            <a:chExt cx="1285875" cy="30480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0" y="0"/>
              <a:ext cx="514350" cy="26987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2" name="Text Box 313"/>
            <p:cNvSpPr txBox="1"/>
            <p:nvPr/>
          </p:nvSpPr>
          <p:spPr>
            <a:xfrm>
              <a:off x="638175" y="47625"/>
              <a:ext cx="647700" cy="2571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tabLst>
                  <a:tab pos="228600" algn="l"/>
                </a:tabLst>
              </a:pPr>
              <a:r>
                <a:rPr lang="en-US" sz="16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Kerning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495300" y="180975"/>
              <a:ext cx="1905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Picture 1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475" y="1411891"/>
            <a:ext cx="2599421" cy="32679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513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S 2016 Them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S 2016 Theme 2" id="{5D7ABDA7-634A-406B-B579-B13DE41CA637}" vid="{B7793633-4812-49CC-9B1B-65A38DD143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MOS 2016 Theme 2</Template>
  <TotalTime>1257</TotalTime>
  <Words>6675</Words>
  <Application>Microsoft Office PowerPoint</Application>
  <PresentationFormat>On-screen Show (16:9)</PresentationFormat>
  <Paragraphs>677</Paragraphs>
  <Slides>43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Segoe Light</vt:lpstr>
      <vt:lpstr>Arial</vt:lpstr>
      <vt:lpstr>Calibri</vt:lpstr>
      <vt:lpstr>Times New Roman</vt:lpstr>
      <vt:lpstr>Wingdings</vt:lpstr>
      <vt:lpstr>Wingdings 3</vt:lpstr>
      <vt:lpstr>MOS 2016 Theme 2</vt:lpstr>
      <vt:lpstr>MOS WORD 2016 Bài 3: Định dạng văn bản và đoạn văn bản</vt:lpstr>
      <vt:lpstr>Hướng dẫn sử dụng</vt:lpstr>
      <vt:lpstr>Mục tiêu bài học</vt:lpstr>
      <vt:lpstr>Mục tiêu bài học (tt)</vt:lpstr>
      <vt:lpstr>Định dạng các ký tự</vt:lpstr>
      <vt:lpstr>Định dạng các ký tự</vt:lpstr>
      <vt:lpstr>Định dạng các ký tự</vt:lpstr>
      <vt:lpstr>Định dạng các ký tự</vt:lpstr>
      <vt:lpstr>Định dạng các ký tự</vt:lpstr>
      <vt:lpstr>Định dạng các đoạn văn bản</vt:lpstr>
      <vt:lpstr>Định dạng các đoạn văn bản</vt:lpstr>
      <vt:lpstr>Định dạng các đoạn văn bản</vt:lpstr>
      <vt:lpstr>Định dạng các đoạn văn bản</vt:lpstr>
      <vt:lpstr>Định dạng các đoạn văn bản</vt:lpstr>
      <vt:lpstr>Định dạng các đoạn văn bản</vt:lpstr>
      <vt:lpstr>Định dạng các đoạn văn bản</vt:lpstr>
      <vt:lpstr>Định dạng các đoạn văn bản</vt:lpstr>
      <vt:lpstr>Định dạng các đoạn văn bản</vt:lpstr>
      <vt:lpstr>Định dạng các đoạn văn bản</vt:lpstr>
      <vt:lpstr>Định dạng văn bản sử dụng Styles</vt:lpstr>
      <vt:lpstr>Định dạng văn bản sử dụng Styles</vt:lpstr>
      <vt:lpstr>Định dạng văn bản sử dụng Styles</vt:lpstr>
      <vt:lpstr>Định dạng văn bản sử dụng Styles</vt:lpstr>
      <vt:lpstr>Định dạng văn bản sử dụng Styles</vt:lpstr>
      <vt:lpstr>Định dạng văn bản sử dụng Styles</vt:lpstr>
      <vt:lpstr>Tổ chức danh sách thông tin</vt:lpstr>
      <vt:lpstr>Tổ chức danh sách thông tin</vt:lpstr>
      <vt:lpstr>Tổ chức danh sách thông tin</vt:lpstr>
      <vt:lpstr>Tổ chức danh sách thông tin</vt:lpstr>
      <vt:lpstr>Sử dụng WordArt</vt:lpstr>
      <vt:lpstr>Tổng kết bài học</vt:lpstr>
      <vt:lpstr>Tổng kết bài học</vt:lpstr>
      <vt:lpstr>Câu hỏi ôn tập lý thuyết</vt:lpstr>
      <vt:lpstr>Câu hỏi ôn tập lý thuyết</vt:lpstr>
      <vt:lpstr>Câu hỏi ôn tập lý thuyết</vt:lpstr>
      <vt:lpstr>Câu hỏi ôn tập lý thuyết</vt:lpstr>
      <vt:lpstr>Câu hỏi ôn tập lý thuyết</vt:lpstr>
      <vt:lpstr>Câu hỏi ôn tập lý thuyết</vt:lpstr>
      <vt:lpstr>Câu hỏi ôn tập lý thuyết</vt:lpstr>
      <vt:lpstr>Câu hỏi ôn tập lý thuyết</vt:lpstr>
      <vt:lpstr>Câu hỏi ôn tập lý thuyết</vt:lpstr>
      <vt:lpstr>Câu hỏi ôn tập lý thuyết</vt:lpstr>
      <vt:lpstr>Câu hỏi ôn tập lý thuyết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 WORD2016  Bài 1: Bắt đầu với Microsoft Word 2016</dc:title>
  <dc:creator>Phat Tai Nguyen</dc:creator>
  <cp:lastModifiedBy>Phat Tai Nguyen</cp:lastModifiedBy>
  <cp:revision>75</cp:revision>
  <dcterms:created xsi:type="dcterms:W3CDTF">2019-05-09T04:07:59Z</dcterms:created>
  <dcterms:modified xsi:type="dcterms:W3CDTF">2019-05-22T07:20:25Z</dcterms:modified>
</cp:coreProperties>
</file>